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4"/>
  </p:notesMasterIdLst>
  <p:handoutMasterIdLst>
    <p:handoutMasterId r:id="rId75"/>
  </p:handoutMasterIdLst>
  <p:sldIdLst>
    <p:sldId id="256" r:id="rId2"/>
    <p:sldId id="257" r:id="rId3"/>
    <p:sldId id="258" r:id="rId4"/>
    <p:sldId id="301" r:id="rId5"/>
    <p:sldId id="349" r:id="rId6"/>
    <p:sldId id="351" r:id="rId7"/>
    <p:sldId id="357" r:id="rId8"/>
    <p:sldId id="378" r:id="rId9"/>
    <p:sldId id="302" r:id="rId10"/>
    <p:sldId id="303" r:id="rId11"/>
    <p:sldId id="358" r:id="rId12"/>
    <p:sldId id="359" r:id="rId13"/>
    <p:sldId id="340" r:id="rId14"/>
    <p:sldId id="300" r:id="rId15"/>
    <p:sldId id="305" r:id="rId16"/>
    <p:sldId id="354" r:id="rId17"/>
    <p:sldId id="355" r:id="rId18"/>
    <p:sldId id="306" r:id="rId19"/>
    <p:sldId id="307" r:id="rId20"/>
    <p:sldId id="360" r:id="rId21"/>
    <p:sldId id="308" r:id="rId22"/>
    <p:sldId id="309" r:id="rId23"/>
    <p:sldId id="363" r:id="rId24"/>
    <p:sldId id="311" r:id="rId25"/>
    <p:sldId id="361" r:id="rId26"/>
    <p:sldId id="365" r:id="rId27"/>
    <p:sldId id="312" r:id="rId28"/>
    <p:sldId id="367" r:id="rId29"/>
    <p:sldId id="366" r:id="rId30"/>
    <p:sldId id="379" r:id="rId31"/>
    <p:sldId id="313" r:id="rId32"/>
    <p:sldId id="376" r:id="rId33"/>
    <p:sldId id="328" r:id="rId34"/>
    <p:sldId id="329" r:id="rId35"/>
    <p:sldId id="323" r:id="rId36"/>
    <p:sldId id="324" r:id="rId37"/>
    <p:sldId id="325" r:id="rId38"/>
    <p:sldId id="327" r:id="rId39"/>
    <p:sldId id="353" r:id="rId40"/>
    <p:sldId id="352" r:id="rId41"/>
    <p:sldId id="369" r:id="rId42"/>
    <p:sldId id="343" r:id="rId43"/>
    <p:sldId id="284" r:id="rId44"/>
    <p:sldId id="285" r:id="rId45"/>
    <p:sldId id="332" r:id="rId46"/>
    <p:sldId id="334" r:id="rId47"/>
    <p:sldId id="335" r:id="rId48"/>
    <p:sldId id="356" r:id="rId49"/>
    <p:sldId id="337" r:id="rId50"/>
    <p:sldId id="372" r:id="rId51"/>
    <p:sldId id="373" r:id="rId52"/>
    <p:sldId id="375" r:id="rId53"/>
    <p:sldId id="336" r:id="rId54"/>
    <p:sldId id="362" r:id="rId55"/>
    <p:sldId id="374" r:id="rId56"/>
    <p:sldId id="380" r:id="rId57"/>
    <p:sldId id="315" r:id="rId58"/>
    <p:sldId id="316" r:id="rId59"/>
    <p:sldId id="368" r:id="rId60"/>
    <p:sldId id="317" r:id="rId61"/>
    <p:sldId id="341" r:id="rId62"/>
    <p:sldId id="318" r:id="rId63"/>
    <p:sldId id="370" r:id="rId64"/>
    <p:sldId id="319" r:id="rId65"/>
    <p:sldId id="320" r:id="rId66"/>
    <p:sldId id="321" r:id="rId67"/>
    <p:sldId id="344" r:id="rId68"/>
    <p:sldId id="345" r:id="rId69"/>
    <p:sldId id="346" r:id="rId70"/>
    <p:sldId id="347" r:id="rId71"/>
    <p:sldId id="348" r:id="rId72"/>
    <p:sldId id="297" r:id="rId73"/>
  </p:sldIdLst>
  <p:sldSz cx="10080625" cy="7559675"/>
  <p:notesSz cx="7315200" cy="9601200"/>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504">
          <p15:clr>
            <a:srgbClr val="A4A3A4"/>
          </p15:clr>
        </p15:guide>
        <p15:guide id="2" pos="207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BF00BF"/>
    <a:srgbClr val="FF00FF"/>
    <a:srgbClr val="FF8000"/>
    <a:srgbClr val="BF0000"/>
    <a:srgbClr val="009600"/>
    <a:srgbClr val="DAC825"/>
    <a:srgbClr val="A37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693" autoAdjust="0"/>
  </p:normalViewPr>
  <p:slideViewPr>
    <p:cSldViewPr>
      <p:cViewPr>
        <p:scale>
          <a:sx n="70" d="100"/>
          <a:sy n="70" d="100"/>
        </p:scale>
        <p:origin x="-642" y="-24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4236"/>
    </p:cViewPr>
  </p:sorterViewPr>
  <p:notesViewPr>
    <p:cSldViewPr>
      <p:cViewPr varScale="1">
        <p:scale>
          <a:sx n="59" d="100"/>
          <a:sy n="59" d="100"/>
        </p:scale>
        <p:origin x="-1752" y="-72"/>
      </p:cViewPr>
      <p:guideLst>
        <p:guide orient="horz" pos="2504"/>
        <p:guide pos="207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494" tIns="42247" rIns="84494" bIns="42247" numCol="1" anchor="t" anchorCtr="0" compatLnSpc="1">
            <a:prstTxWarp prst="textNoShape">
              <a:avLst/>
            </a:prstTxWarp>
          </a:bodyPr>
          <a:lstStyle>
            <a:lvl1pPr defTabSz="844550">
              <a:defRPr sz="1200"/>
            </a:lvl1pPr>
          </a:lstStyle>
          <a:p>
            <a:pPr>
              <a:defRPr/>
            </a:pPr>
            <a:endParaRPr lang="en-US"/>
          </a:p>
        </p:txBody>
      </p:sp>
      <p:sp>
        <p:nvSpPr>
          <p:cNvPr id="117763" name="Rectangle 3"/>
          <p:cNvSpPr>
            <a:spLocks noGrp="1" noChangeArrowheads="1"/>
          </p:cNvSpPr>
          <p:nvPr>
            <p:ph type="dt" sz="quarter" idx="1"/>
          </p:nvPr>
        </p:nvSpPr>
        <p:spPr bwMode="auto">
          <a:xfrm>
            <a:off x="41306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494" tIns="42247" rIns="84494" bIns="42247" numCol="1" anchor="t" anchorCtr="0" compatLnSpc="1">
            <a:prstTxWarp prst="textNoShape">
              <a:avLst/>
            </a:prstTxWarp>
          </a:bodyPr>
          <a:lstStyle>
            <a:lvl1pPr algn="r" defTabSz="844550">
              <a:defRPr sz="1200"/>
            </a:lvl1pPr>
          </a:lstStyle>
          <a:p>
            <a:pPr>
              <a:defRPr/>
            </a:pPr>
            <a:endParaRPr lang="en-US"/>
          </a:p>
        </p:txBody>
      </p:sp>
      <p:sp>
        <p:nvSpPr>
          <p:cNvPr id="117764" name="Rectangle 4"/>
          <p:cNvSpPr>
            <a:spLocks noGrp="1" noChangeArrowheads="1"/>
          </p:cNvSpPr>
          <p:nvPr>
            <p:ph type="ftr" sz="quarter" idx="2"/>
          </p:nvPr>
        </p:nvSpPr>
        <p:spPr bwMode="auto">
          <a:xfrm>
            <a:off x="0" y="9101138"/>
            <a:ext cx="3170238"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494" tIns="42247" rIns="84494" bIns="42247" numCol="1" anchor="b" anchorCtr="0" compatLnSpc="1">
            <a:prstTxWarp prst="textNoShape">
              <a:avLst/>
            </a:prstTxWarp>
          </a:bodyPr>
          <a:lstStyle>
            <a:lvl1pPr defTabSz="844550">
              <a:defRPr sz="1200"/>
            </a:lvl1pPr>
          </a:lstStyle>
          <a:p>
            <a:pPr>
              <a:defRPr/>
            </a:pPr>
            <a:endParaRPr lang="en-US"/>
          </a:p>
        </p:txBody>
      </p:sp>
      <p:sp>
        <p:nvSpPr>
          <p:cNvPr id="117765" name="Rectangle 5"/>
          <p:cNvSpPr>
            <a:spLocks noGrp="1" noChangeArrowheads="1"/>
          </p:cNvSpPr>
          <p:nvPr>
            <p:ph type="sldNum" sz="quarter" idx="3"/>
          </p:nvPr>
        </p:nvSpPr>
        <p:spPr bwMode="auto">
          <a:xfrm>
            <a:off x="4130675" y="9101138"/>
            <a:ext cx="3170238"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494" tIns="42247" rIns="84494" bIns="42247" numCol="1" anchor="b" anchorCtr="0" compatLnSpc="1">
            <a:prstTxWarp prst="textNoShape">
              <a:avLst/>
            </a:prstTxWarp>
          </a:bodyPr>
          <a:lstStyle>
            <a:lvl1pPr algn="r" defTabSz="844550">
              <a:defRPr sz="1200"/>
            </a:lvl1pPr>
          </a:lstStyle>
          <a:p>
            <a:pPr>
              <a:defRPr/>
            </a:pPr>
            <a:fld id="{87AE5BE2-6C8E-439D-A532-D4CBE5FEBE5A}" type="slidenum">
              <a:rPr lang="en-US"/>
              <a:pPr>
                <a:defRPr/>
              </a:pPr>
              <a:t>‹#›</a:t>
            </a:fld>
            <a:endParaRPr lang="en-US"/>
          </a:p>
        </p:txBody>
      </p:sp>
    </p:spTree>
    <p:extLst>
      <p:ext uri="{BB962C8B-B14F-4D97-AF65-F5344CB8AC3E}">
        <p14:creationId xmlns:p14="http://schemas.microsoft.com/office/powerpoint/2010/main" val="4187166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
          <p:cNvSpPr>
            <a:spLocks noGrp="1" noRot="1" noChangeAspect="1" noChangeArrowheads="1"/>
          </p:cNvSpPr>
          <p:nvPr>
            <p:ph type="sldImg"/>
          </p:nvPr>
        </p:nvSpPr>
        <p:spPr bwMode="auto">
          <a:xfrm>
            <a:off x="1441450" y="922338"/>
            <a:ext cx="4430713" cy="3322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sp>
      <p:sp>
        <p:nvSpPr>
          <p:cNvPr id="2050" name="Rectangle 2"/>
          <p:cNvSpPr txBox="1">
            <a:spLocks noGrp="1" noChangeArrowheads="1"/>
          </p:cNvSpPr>
          <p:nvPr>
            <p:ph type="body" idx="1"/>
          </p:nvPr>
        </p:nvSpPr>
        <p:spPr bwMode="auto">
          <a:xfrm>
            <a:off x="1133475" y="4568825"/>
            <a:ext cx="5053013"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noProof="0" smtClean="0"/>
          </a:p>
        </p:txBody>
      </p:sp>
    </p:spTree>
    <p:extLst>
      <p:ext uri="{BB962C8B-B14F-4D97-AF65-F5344CB8AC3E}">
        <p14:creationId xmlns:p14="http://schemas.microsoft.com/office/powerpoint/2010/main" val="2982076126"/>
      </p:ext>
    </p:extLst>
  </p:cSld>
  <p:clrMap bg1="lt1" tx1="dk1" bg2="lt2" tx2="dk2" accent1="accent1" accent2="accent2" accent3="accent3" accent4="accent4" accent5="accent5" accent6="accent6" hlink="hlink" folHlink="folHlink"/>
  <p:notesStyle>
    <a:lvl1pPr algn="l" defTabSz="719138"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719138"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719138"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719138"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719138"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p:cNvSpPr>
            <a:spLocks noGrp="1" noRot="1" noChangeAspect="1" noChangeArrowheads="1" noTextEdit="1"/>
          </p:cNvSpPr>
          <p:nvPr>
            <p:ph type="sldImg"/>
          </p:nvPr>
        </p:nvSpPr>
        <p:spPr>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7587" name="Rectangle 2"/>
          <p:cNvSpPr txBox="1">
            <a:spLocks noGrp="1" noChangeArrowheads="1"/>
          </p:cNvSpPr>
          <p:nvPr>
            <p:ph type="body" idx="1"/>
          </p:nvPr>
        </p:nvSpPr>
        <p:spPr>
          <a:xfrm>
            <a:off x="1133475" y="4568825"/>
            <a:ext cx="5053013" cy="182563"/>
          </a:xfrm>
          <a:noFill/>
        </p:spPr>
        <p:txBody>
          <a:bodyPr>
            <a:spAutoFit/>
          </a:bodyPr>
          <a:lstStyle/>
          <a:p>
            <a:endParaRPr lang="en-US" smtClean="0"/>
          </a:p>
        </p:txBody>
      </p:sp>
    </p:spTree>
    <p:extLst>
      <p:ext uri="{BB962C8B-B14F-4D97-AF65-F5344CB8AC3E}">
        <p14:creationId xmlns:p14="http://schemas.microsoft.com/office/powerpoint/2010/main" val="2597920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Grp="1" noRot="1" noChangeAspect="1" noChangeArrowheads="1" noTextEdit="1"/>
          </p:cNvSpPr>
          <p:nvPr>
            <p:ph type="sldImg"/>
          </p:nvPr>
        </p:nvSpPr>
        <p:spPr>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611" name="Rectangle 2"/>
          <p:cNvSpPr txBox="1">
            <a:spLocks noGrp="1" noChangeArrowheads="1"/>
          </p:cNvSpPr>
          <p:nvPr>
            <p:ph type="body" idx="1"/>
          </p:nvPr>
        </p:nvSpPr>
        <p:spPr>
          <a:xfrm>
            <a:off x="1133475" y="4568825"/>
            <a:ext cx="5053013" cy="182563"/>
          </a:xfrm>
          <a:noFill/>
        </p:spPr>
        <p:txBody>
          <a:bodyPr>
            <a:spAutoFit/>
          </a:bodyPr>
          <a:lstStyle/>
          <a:p>
            <a:endParaRPr lang="en-US" smtClean="0"/>
          </a:p>
        </p:txBody>
      </p:sp>
    </p:spTree>
    <p:extLst>
      <p:ext uri="{BB962C8B-B14F-4D97-AF65-F5344CB8AC3E}">
        <p14:creationId xmlns:p14="http://schemas.microsoft.com/office/powerpoint/2010/main" val="1915999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
          <p:cNvSpPr>
            <a:spLocks noGrp="1" noRot="1" noChangeAspect="1" noChangeArrowheads="1" noTextEdit="1"/>
          </p:cNvSpPr>
          <p:nvPr>
            <p:ph type="sldImg"/>
          </p:nvPr>
        </p:nvSpPr>
        <p:spPr>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5" name="Rectangle 2"/>
          <p:cNvSpPr txBox="1">
            <a:spLocks noGrp="1" noChangeArrowheads="1"/>
          </p:cNvSpPr>
          <p:nvPr>
            <p:ph type="body" idx="1"/>
          </p:nvPr>
        </p:nvSpPr>
        <p:spPr>
          <a:xfrm>
            <a:off x="1133475" y="4568825"/>
            <a:ext cx="5053013" cy="182563"/>
          </a:xfrm>
          <a:noFill/>
        </p:spPr>
        <p:txBody>
          <a:bodyPr>
            <a:spAutoFit/>
          </a:bodyPr>
          <a:lstStyle/>
          <a:p>
            <a:endParaRPr lang="en-US" smtClean="0"/>
          </a:p>
        </p:txBody>
      </p:sp>
    </p:spTree>
    <p:extLst>
      <p:ext uri="{BB962C8B-B14F-4D97-AF65-F5344CB8AC3E}">
        <p14:creationId xmlns:p14="http://schemas.microsoft.com/office/powerpoint/2010/main" val="820893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1993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0659" name="Rectangle 3"/>
          <p:cNvSpPr txBox="1">
            <a:spLocks noGrp="1" noChangeArrowheads="1"/>
          </p:cNvSpPr>
          <p:nvPr>
            <p:ph type="body" idx="1"/>
          </p:nvPr>
        </p:nvSpPr>
        <p:spPr>
          <a:xfrm>
            <a:off x="1133475" y="4568825"/>
            <a:ext cx="5053013" cy="182563"/>
          </a:xfrm>
          <a:noFill/>
        </p:spPr>
        <p:txBody>
          <a:bodyPr>
            <a:spAutoFit/>
          </a:bodyPr>
          <a:lstStyle/>
          <a:p>
            <a:endParaRPr lang="en-US" smtClean="0"/>
          </a:p>
        </p:txBody>
      </p:sp>
    </p:spTree>
    <p:extLst>
      <p:ext uri="{BB962C8B-B14F-4D97-AF65-F5344CB8AC3E}">
        <p14:creationId xmlns:p14="http://schemas.microsoft.com/office/powerpoint/2010/main" val="2589182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683" name="Rectangle 3"/>
          <p:cNvSpPr txBox="1">
            <a:spLocks noGrp="1" noChangeArrowheads="1"/>
          </p:cNvSpPr>
          <p:nvPr>
            <p:ph type="body" idx="1"/>
          </p:nvPr>
        </p:nvSpPr>
        <p:spPr>
          <a:xfrm>
            <a:off x="1133475" y="4568825"/>
            <a:ext cx="5053013" cy="182563"/>
          </a:xfrm>
          <a:noFill/>
        </p:spPr>
        <p:txBody>
          <a:bodyPr>
            <a:spAutoFit/>
          </a:bodyPr>
          <a:lstStyle/>
          <a:p>
            <a:endParaRPr lang="en-US" smtClean="0"/>
          </a:p>
        </p:txBody>
      </p:sp>
    </p:spTree>
    <p:extLst>
      <p:ext uri="{BB962C8B-B14F-4D97-AF65-F5344CB8AC3E}">
        <p14:creationId xmlns:p14="http://schemas.microsoft.com/office/powerpoint/2010/main" val="923368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2707" name="Rectangle 3"/>
          <p:cNvSpPr txBox="1">
            <a:spLocks noGrp="1" noChangeArrowheads="1"/>
          </p:cNvSpPr>
          <p:nvPr>
            <p:ph type="body" idx="1"/>
          </p:nvPr>
        </p:nvSpPr>
        <p:spPr>
          <a:xfrm>
            <a:off x="1133475" y="4568825"/>
            <a:ext cx="5053013" cy="182563"/>
          </a:xfrm>
          <a:noFill/>
        </p:spPr>
        <p:txBody>
          <a:bodyPr>
            <a:spAutoFit/>
          </a:bodyPr>
          <a:lstStyle/>
          <a:p>
            <a:endParaRPr lang="en-US" smtClean="0"/>
          </a:p>
        </p:txBody>
      </p:sp>
    </p:spTree>
    <p:extLst>
      <p:ext uri="{BB962C8B-B14F-4D97-AF65-F5344CB8AC3E}">
        <p14:creationId xmlns:p14="http://schemas.microsoft.com/office/powerpoint/2010/main" val="296028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3731" name="Rectangle 3"/>
          <p:cNvSpPr txBox="1">
            <a:spLocks noGrp="1" noChangeArrowheads="1"/>
          </p:cNvSpPr>
          <p:nvPr>
            <p:ph type="body" idx="1"/>
          </p:nvPr>
        </p:nvSpPr>
        <p:spPr>
          <a:xfrm>
            <a:off x="1133475" y="4568825"/>
            <a:ext cx="5053013" cy="182563"/>
          </a:xfrm>
          <a:noFill/>
        </p:spPr>
        <p:txBody>
          <a:bodyPr>
            <a:spAutoFit/>
          </a:bodyPr>
          <a:lstStyle/>
          <a:p>
            <a:endParaRPr lang="en-US" smtClean="0"/>
          </a:p>
        </p:txBody>
      </p:sp>
    </p:spTree>
    <p:extLst>
      <p:ext uri="{BB962C8B-B14F-4D97-AF65-F5344CB8AC3E}">
        <p14:creationId xmlns:p14="http://schemas.microsoft.com/office/powerpoint/2010/main" val="482448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930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7558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73975" y="504825"/>
            <a:ext cx="2103438" cy="67770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63663" y="504825"/>
            <a:ext cx="6157912" cy="6777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9240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63663" y="504825"/>
            <a:ext cx="8413750" cy="11969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76375" y="2520950"/>
            <a:ext cx="3806825" cy="4760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435600" y="2520950"/>
            <a:ext cx="3808413" cy="4760913"/>
          </a:xfrm>
        </p:spPr>
        <p:txBody>
          <a:bodyPr/>
          <a:lstStyle/>
          <a:p>
            <a:pPr lvl="0"/>
            <a:endParaRPr lang="en-US" noProof="0" smtClean="0"/>
          </a:p>
        </p:txBody>
      </p:sp>
    </p:spTree>
    <p:extLst>
      <p:ext uri="{BB962C8B-B14F-4D97-AF65-F5344CB8AC3E}">
        <p14:creationId xmlns:p14="http://schemas.microsoft.com/office/powerpoint/2010/main" val="3528155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0133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09076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76375" y="2520950"/>
            <a:ext cx="3806825"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35600" y="2520950"/>
            <a:ext cx="3808413"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140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8145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1845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004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37892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81786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AutoShape 1"/>
          <p:cNvSpPr>
            <a:spLocks noChangeArrowheads="1"/>
          </p:cNvSpPr>
          <p:nvPr/>
        </p:nvSpPr>
        <p:spPr bwMode="auto">
          <a:xfrm>
            <a:off x="0" y="0"/>
            <a:ext cx="574675" cy="7558088"/>
          </a:xfrm>
          <a:prstGeom prst="roundRect">
            <a:avLst>
              <a:gd name="adj" fmla="val 273"/>
            </a:avLst>
          </a:prstGeom>
          <a:blipFill dpi="0" rotWithShape="0">
            <a:blip r:embed="rId14"/>
            <a:srcRect/>
            <a:tile tx="0" ty="0" sx="100000" sy="100000" flip="none" algn="tl"/>
          </a:blipFill>
          <a:ln w="9525">
            <a:solidFill>
              <a:srgbClr val="000000"/>
            </a:solidFill>
            <a:round/>
            <a:headEnd/>
            <a:tailEnd/>
          </a:ln>
        </p:spPr>
        <p:txBody>
          <a:bodyPr wrap="none" anchor="ctr"/>
          <a:lstStyle/>
          <a:p>
            <a:endParaRPr lang="en-US"/>
          </a:p>
        </p:txBody>
      </p:sp>
      <p:sp>
        <p:nvSpPr>
          <p:cNvPr id="1027" name="AutoShape 2"/>
          <p:cNvSpPr>
            <a:spLocks noChangeArrowheads="1"/>
          </p:cNvSpPr>
          <p:nvPr/>
        </p:nvSpPr>
        <p:spPr bwMode="auto">
          <a:xfrm>
            <a:off x="584200" y="1801813"/>
            <a:ext cx="9494838" cy="103187"/>
          </a:xfrm>
          <a:prstGeom prst="roundRect">
            <a:avLst>
              <a:gd name="adj" fmla="val 1514"/>
            </a:avLst>
          </a:prstGeom>
          <a:blipFill dpi="0" rotWithShape="0">
            <a:blip r:embed="rId15"/>
            <a:srcRect/>
            <a:tile tx="0" ty="0" sx="100000" sy="100000" flip="none" algn="tl"/>
          </a:blipFill>
          <a:ln w="9525">
            <a:solidFill>
              <a:srgbClr val="000000"/>
            </a:solidFill>
            <a:round/>
            <a:headEnd/>
            <a:tailEnd/>
          </a:ln>
        </p:spPr>
        <p:txBody>
          <a:bodyPr wrap="none" anchor="ctr"/>
          <a:lstStyle/>
          <a:p>
            <a:endParaRPr lang="en-US"/>
          </a:p>
        </p:txBody>
      </p:sp>
      <p:sp>
        <p:nvSpPr>
          <p:cNvPr id="1028" name="Rectangle 3"/>
          <p:cNvSpPr>
            <a:spLocks noGrp="1" noChangeArrowheads="1"/>
          </p:cNvSpPr>
          <p:nvPr>
            <p:ph type="title"/>
          </p:nvPr>
        </p:nvSpPr>
        <p:spPr bwMode="auto">
          <a:xfrm>
            <a:off x="1363663" y="504825"/>
            <a:ext cx="8413750" cy="1196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9" name="Rectangle 4"/>
          <p:cNvSpPr>
            <a:spLocks noGrp="1" noChangeArrowheads="1"/>
          </p:cNvSpPr>
          <p:nvPr>
            <p:ph type="body" idx="1"/>
          </p:nvPr>
        </p:nvSpPr>
        <p:spPr bwMode="auto">
          <a:xfrm>
            <a:off x="1476375" y="2520950"/>
            <a:ext cx="7767638" cy="4760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30" name="Text Box 6"/>
          <p:cNvSpPr txBox="1">
            <a:spLocks noChangeArrowheads="1"/>
          </p:cNvSpPr>
          <p:nvPr userDrawn="1"/>
        </p:nvSpPr>
        <p:spPr bwMode="auto">
          <a:xfrm>
            <a:off x="0" y="0"/>
            <a:ext cx="457200" cy="3365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fld id="{A578E22C-9B0E-4403-80E8-38E7B1472D96}" type="slidenum">
              <a:rPr lang="en-US" sz="1600" b="1" smtClean="0">
                <a:solidFill>
                  <a:srgbClr val="CC3300"/>
                </a:solidFill>
              </a:rPr>
              <a:pPr algn="ctr">
                <a:spcBef>
                  <a:spcPct val="50000"/>
                </a:spcBef>
                <a:defRPr/>
              </a:pPr>
              <a:t>‹#›</a:t>
            </a:fld>
            <a:endParaRPr lang="en-US" sz="1600" b="1" smtClean="0">
              <a:solidFill>
                <a:srgbClr val="CC3300"/>
              </a:solidFill>
            </a:endParaRP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marL="215900" indent="-215900" algn="ctr" defTabSz="719138" rtl="0" eaLnBrk="0" fontAlgn="base" hangingPunct="0">
        <a:spcBef>
          <a:spcPct val="0"/>
        </a:spcBef>
        <a:spcAft>
          <a:spcPct val="0"/>
        </a:spcAft>
        <a:buClr>
          <a:srgbClr val="000000"/>
        </a:buClr>
        <a:buSzPct val="45000"/>
        <a:buFont typeface="StarBats" pitchFamily="2" charset="2"/>
        <a:defRPr sz="4400">
          <a:solidFill>
            <a:srgbClr val="DC2300"/>
          </a:solidFill>
          <a:latin typeface="+mj-lt"/>
          <a:ea typeface="+mj-ea"/>
          <a:cs typeface="+mj-cs"/>
        </a:defRPr>
      </a:lvl1pPr>
      <a:lvl2pPr marL="215900" indent="-215900" algn="ctr" defTabSz="719138" rtl="0" eaLnBrk="0" fontAlgn="base" hangingPunct="0">
        <a:spcBef>
          <a:spcPct val="0"/>
        </a:spcBef>
        <a:spcAft>
          <a:spcPct val="0"/>
        </a:spcAft>
        <a:buClr>
          <a:srgbClr val="000000"/>
        </a:buClr>
        <a:buSzPct val="45000"/>
        <a:buFont typeface="StarBats" pitchFamily="2" charset="2"/>
        <a:defRPr sz="4400">
          <a:solidFill>
            <a:srgbClr val="DC2300"/>
          </a:solidFill>
          <a:latin typeface="Times New Roman" pitchFamily="18" charset="0"/>
        </a:defRPr>
      </a:lvl2pPr>
      <a:lvl3pPr marL="215900" indent="-215900" algn="ctr" defTabSz="719138" rtl="0" eaLnBrk="0" fontAlgn="base" hangingPunct="0">
        <a:spcBef>
          <a:spcPct val="0"/>
        </a:spcBef>
        <a:spcAft>
          <a:spcPct val="0"/>
        </a:spcAft>
        <a:buClr>
          <a:srgbClr val="000000"/>
        </a:buClr>
        <a:buSzPct val="45000"/>
        <a:buFont typeface="StarBats" pitchFamily="2" charset="2"/>
        <a:defRPr sz="4400">
          <a:solidFill>
            <a:srgbClr val="DC2300"/>
          </a:solidFill>
          <a:latin typeface="Times New Roman" pitchFamily="18" charset="0"/>
        </a:defRPr>
      </a:lvl3pPr>
      <a:lvl4pPr marL="215900" indent="-215900" algn="ctr" defTabSz="719138" rtl="0" eaLnBrk="0" fontAlgn="base" hangingPunct="0">
        <a:spcBef>
          <a:spcPct val="0"/>
        </a:spcBef>
        <a:spcAft>
          <a:spcPct val="0"/>
        </a:spcAft>
        <a:buClr>
          <a:srgbClr val="000000"/>
        </a:buClr>
        <a:buSzPct val="45000"/>
        <a:buFont typeface="StarBats" pitchFamily="2" charset="2"/>
        <a:defRPr sz="4400">
          <a:solidFill>
            <a:srgbClr val="DC2300"/>
          </a:solidFill>
          <a:latin typeface="Times New Roman" pitchFamily="18" charset="0"/>
        </a:defRPr>
      </a:lvl4pPr>
      <a:lvl5pPr marL="215900" indent="-215900" algn="ctr" defTabSz="719138" rtl="0" eaLnBrk="0" fontAlgn="base" hangingPunct="0">
        <a:spcBef>
          <a:spcPct val="0"/>
        </a:spcBef>
        <a:spcAft>
          <a:spcPct val="0"/>
        </a:spcAft>
        <a:buClr>
          <a:srgbClr val="000000"/>
        </a:buClr>
        <a:buSzPct val="45000"/>
        <a:buFont typeface="StarBats" pitchFamily="2" charset="2"/>
        <a:defRPr sz="4400">
          <a:solidFill>
            <a:srgbClr val="DC2300"/>
          </a:solidFill>
          <a:latin typeface="Times New Roman" pitchFamily="18" charset="0"/>
        </a:defRPr>
      </a:lvl5pPr>
      <a:lvl6pPr marL="1536700" indent="-358775" algn="l" defTabSz="719138" rtl="0" eaLnBrk="0" fontAlgn="base" hangingPunct="0">
        <a:spcBef>
          <a:spcPct val="0"/>
        </a:spcBef>
        <a:spcAft>
          <a:spcPct val="0"/>
        </a:spcAft>
        <a:buClr>
          <a:srgbClr val="000000"/>
        </a:buClr>
        <a:buSzPct val="45000"/>
        <a:buFont typeface="StarBats" pitchFamily="2" charset="2"/>
        <a:defRPr sz="4400">
          <a:solidFill>
            <a:srgbClr val="000000"/>
          </a:solidFill>
          <a:latin typeface="Times New Roman" pitchFamily="18" charset="0"/>
        </a:defRPr>
      </a:lvl6pPr>
      <a:lvl7pPr marL="1993900" indent="-358775" algn="l" defTabSz="719138" rtl="0" eaLnBrk="0" fontAlgn="base" hangingPunct="0">
        <a:spcBef>
          <a:spcPct val="0"/>
        </a:spcBef>
        <a:spcAft>
          <a:spcPct val="0"/>
        </a:spcAft>
        <a:buClr>
          <a:srgbClr val="000000"/>
        </a:buClr>
        <a:buSzPct val="45000"/>
        <a:buFont typeface="StarBats" pitchFamily="2" charset="2"/>
        <a:defRPr sz="4400">
          <a:solidFill>
            <a:srgbClr val="000000"/>
          </a:solidFill>
          <a:latin typeface="Times New Roman" pitchFamily="18" charset="0"/>
        </a:defRPr>
      </a:lvl7pPr>
      <a:lvl8pPr marL="2451100" indent="-358775" algn="l" defTabSz="719138" rtl="0" eaLnBrk="0" fontAlgn="base" hangingPunct="0">
        <a:spcBef>
          <a:spcPct val="0"/>
        </a:spcBef>
        <a:spcAft>
          <a:spcPct val="0"/>
        </a:spcAft>
        <a:buClr>
          <a:srgbClr val="000000"/>
        </a:buClr>
        <a:buSzPct val="45000"/>
        <a:buFont typeface="StarBats" pitchFamily="2" charset="2"/>
        <a:defRPr sz="4400">
          <a:solidFill>
            <a:srgbClr val="000000"/>
          </a:solidFill>
          <a:latin typeface="Times New Roman" pitchFamily="18" charset="0"/>
        </a:defRPr>
      </a:lvl8pPr>
      <a:lvl9pPr marL="2908300" indent="-358775" algn="l" defTabSz="719138" rtl="0" eaLnBrk="0" fontAlgn="base" hangingPunct="0">
        <a:spcBef>
          <a:spcPct val="0"/>
        </a:spcBef>
        <a:spcAft>
          <a:spcPct val="0"/>
        </a:spcAft>
        <a:buClr>
          <a:srgbClr val="000000"/>
        </a:buClr>
        <a:buSzPct val="45000"/>
        <a:buFont typeface="StarBats" pitchFamily="2" charset="2"/>
        <a:defRPr sz="4400">
          <a:solidFill>
            <a:srgbClr val="000000"/>
          </a:solidFill>
          <a:latin typeface="Times New Roman" pitchFamily="18" charset="0"/>
        </a:defRPr>
      </a:lvl9pPr>
    </p:titleStyle>
    <p:bodyStyle>
      <a:lvl1pPr marL="503238" indent="-431800" algn="l" defTabSz="719138" rtl="0" eaLnBrk="0" fontAlgn="base" hangingPunct="0">
        <a:spcBef>
          <a:spcPct val="0"/>
        </a:spcBef>
        <a:spcAft>
          <a:spcPts val="1413"/>
        </a:spcAft>
        <a:buClr>
          <a:srgbClr val="000000"/>
        </a:buClr>
        <a:buSzPct val="93000"/>
        <a:buFont typeface="Times New Roman" pitchFamily="18" charset="0"/>
        <a:buBlip>
          <a:blip r:embed="rId16"/>
        </a:buBlip>
        <a:defRPr sz="3200">
          <a:solidFill>
            <a:srgbClr val="000000"/>
          </a:solidFill>
          <a:latin typeface="+mn-lt"/>
          <a:ea typeface="+mn-ea"/>
          <a:cs typeface="+mn-cs"/>
        </a:defRPr>
      </a:lvl1pPr>
      <a:lvl2pPr marL="790575" indent="-431800" algn="l" defTabSz="719138" rtl="0" eaLnBrk="0" fontAlgn="base" hangingPunct="0">
        <a:spcBef>
          <a:spcPct val="0"/>
        </a:spcBef>
        <a:spcAft>
          <a:spcPts val="1125"/>
        </a:spcAft>
        <a:buClr>
          <a:srgbClr val="000000"/>
        </a:buClr>
        <a:buSzPct val="68000"/>
        <a:buFont typeface="Times New Roman" pitchFamily="18" charset="0"/>
        <a:buBlip>
          <a:blip r:embed="rId16"/>
        </a:buBlip>
        <a:defRPr sz="2800">
          <a:solidFill>
            <a:srgbClr val="000000"/>
          </a:solidFill>
          <a:latin typeface="+mn-lt"/>
        </a:defRPr>
      </a:lvl2pPr>
      <a:lvl3pPr marL="1079500" indent="-431800" algn="l" defTabSz="719138" rtl="0" eaLnBrk="0" fontAlgn="base" hangingPunct="0">
        <a:spcBef>
          <a:spcPct val="0"/>
        </a:spcBef>
        <a:spcAft>
          <a:spcPts val="850"/>
        </a:spcAft>
        <a:buClr>
          <a:srgbClr val="000000"/>
        </a:buClr>
        <a:buSzPct val="75000"/>
        <a:buChar char="•"/>
        <a:defRPr sz="2400">
          <a:solidFill>
            <a:srgbClr val="000000"/>
          </a:solidFill>
          <a:latin typeface="+mn-lt"/>
        </a:defRPr>
      </a:lvl3pPr>
      <a:lvl4pPr marL="1366838" indent="-431800" algn="l" defTabSz="719138" rtl="0" eaLnBrk="0" fontAlgn="base" hangingPunct="0">
        <a:spcBef>
          <a:spcPct val="0"/>
        </a:spcBef>
        <a:spcAft>
          <a:spcPts val="563"/>
        </a:spcAft>
        <a:buClr>
          <a:srgbClr val="000000"/>
        </a:buClr>
        <a:buSzPct val="75000"/>
        <a:buChar char="•"/>
        <a:defRPr sz="2000">
          <a:solidFill>
            <a:srgbClr val="000000"/>
          </a:solidFill>
          <a:latin typeface="+mn-lt"/>
        </a:defRPr>
      </a:lvl4pPr>
      <a:lvl5pPr marL="1655763" indent="-431800" algn="l" defTabSz="719138" rtl="0" eaLnBrk="0" fontAlgn="base" hangingPunct="0">
        <a:spcBef>
          <a:spcPct val="0"/>
        </a:spcBef>
        <a:spcAft>
          <a:spcPts val="275"/>
        </a:spcAft>
        <a:buClr>
          <a:srgbClr val="000000"/>
        </a:buClr>
        <a:buSzPct val="75000"/>
        <a:buChar char="•"/>
        <a:defRPr sz="2000">
          <a:solidFill>
            <a:srgbClr val="000000"/>
          </a:solidFill>
          <a:latin typeface="+mn-lt"/>
        </a:defRPr>
      </a:lvl5pPr>
      <a:lvl6pPr marL="2112963" indent="-431800" algn="l" defTabSz="719138" rtl="0" eaLnBrk="0" fontAlgn="base" hangingPunct="0">
        <a:spcBef>
          <a:spcPct val="0"/>
        </a:spcBef>
        <a:spcAft>
          <a:spcPts val="275"/>
        </a:spcAft>
        <a:buClr>
          <a:srgbClr val="000000"/>
        </a:buClr>
        <a:buSzPct val="75000"/>
        <a:buChar char="•"/>
        <a:defRPr sz="2000">
          <a:solidFill>
            <a:srgbClr val="000000"/>
          </a:solidFill>
          <a:latin typeface="+mn-lt"/>
        </a:defRPr>
      </a:lvl6pPr>
      <a:lvl7pPr marL="2570163" indent="-431800" algn="l" defTabSz="719138" rtl="0" eaLnBrk="0" fontAlgn="base" hangingPunct="0">
        <a:spcBef>
          <a:spcPct val="0"/>
        </a:spcBef>
        <a:spcAft>
          <a:spcPts val="275"/>
        </a:spcAft>
        <a:buClr>
          <a:srgbClr val="000000"/>
        </a:buClr>
        <a:buSzPct val="75000"/>
        <a:buChar char="•"/>
        <a:defRPr sz="2000">
          <a:solidFill>
            <a:srgbClr val="000000"/>
          </a:solidFill>
          <a:latin typeface="+mn-lt"/>
        </a:defRPr>
      </a:lvl7pPr>
      <a:lvl8pPr marL="3027363" indent="-431800" algn="l" defTabSz="719138" rtl="0" eaLnBrk="0" fontAlgn="base" hangingPunct="0">
        <a:spcBef>
          <a:spcPct val="0"/>
        </a:spcBef>
        <a:spcAft>
          <a:spcPts val="275"/>
        </a:spcAft>
        <a:buClr>
          <a:srgbClr val="000000"/>
        </a:buClr>
        <a:buSzPct val="75000"/>
        <a:buChar char="•"/>
        <a:defRPr sz="2000">
          <a:solidFill>
            <a:srgbClr val="000000"/>
          </a:solidFill>
          <a:latin typeface="+mn-lt"/>
        </a:defRPr>
      </a:lvl8pPr>
      <a:lvl9pPr marL="3484563" indent="-431800" algn="l" defTabSz="719138" rtl="0" eaLnBrk="0" fontAlgn="base" hangingPunct="0">
        <a:spcBef>
          <a:spcPct val="0"/>
        </a:spcBef>
        <a:spcAft>
          <a:spcPts val="275"/>
        </a:spcAft>
        <a:buClr>
          <a:srgbClr val="000000"/>
        </a:buClr>
        <a:buSzPct val="75000"/>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1201738" y="2530475"/>
            <a:ext cx="8413750" cy="1198563"/>
          </a:xfrm>
        </p:spPr>
        <p:txBody>
          <a:bodyPr/>
          <a:lstStyle/>
          <a:p>
            <a:pPr>
              <a:buSzTx/>
            </a:pPr>
            <a:r>
              <a:rPr lang="en-GB" sz="8000" smtClean="0"/>
              <a:t>Political Geography</a:t>
            </a:r>
          </a:p>
        </p:txBody>
      </p:sp>
      <p:sp>
        <p:nvSpPr>
          <p:cNvPr id="2051" name="Text Box 2"/>
          <p:cNvSpPr txBox="1">
            <a:spLocks noChangeArrowheads="1"/>
          </p:cNvSpPr>
          <p:nvPr/>
        </p:nvSpPr>
        <p:spPr bwMode="auto">
          <a:xfrm>
            <a:off x="925512" y="2974444"/>
            <a:ext cx="8991600" cy="385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marL="215900" indent="-215900">
              <a:tabLst>
                <a:tab pos="723900" algn="l"/>
                <a:tab pos="1447800" algn="l"/>
                <a:tab pos="2171700" algn="l"/>
                <a:tab pos="2895600" algn="l"/>
                <a:tab pos="3619500" algn="l"/>
                <a:tab pos="4343400" algn="l"/>
                <a:tab pos="5067300" algn="l"/>
                <a:tab pos="5791200" algn="l"/>
                <a:tab pos="6515100" algn="l"/>
                <a:tab pos="7239000" algn="l"/>
              </a:tabLst>
              <a:defRPr sz="2400">
                <a:solidFill>
                  <a:schemeClr val="tx1"/>
                </a:solidFill>
                <a:latin typeface="Times New Roman" pitchFamily="18" charset="0"/>
              </a:defRPr>
            </a:lvl1pPr>
            <a:lvl2pPr marL="742950" indent="-285750">
              <a:tabLst>
                <a:tab pos="723900" algn="l"/>
                <a:tab pos="1447800" algn="l"/>
                <a:tab pos="2171700" algn="l"/>
                <a:tab pos="2895600" algn="l"/>
                <a:tab pos="3619500" algn="l"/>
                <a:tab pos="4343400" algn="l"/>
                <a:tab pos="5067300" algn="l"/>
                <a:tab pos="5791200" algn="l"/>
                <a:tab pos="6515100" algn="l"/>
                <a:tab pos="7239000" algn="l"/>
              </a:tabLst>
              <a:defRPr sz="2400">
                <a:solidFill>
                  <a:schemeClr val="tx1"/>
                </a:solidFill>
                <a:latin typeface="Times New Roman" pitchFamily="18" charset="0"/>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Lst>
              <a:defRPr sz="2400">
                <a:solidFill>
                  <a:schemeClr val="tx1"/>
                </a:solidFill>
                <a:latin typeface="Times New Roman" pitchFamily="18" charset="0"/>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Lst>
              <a:defRPr sz="2400">
                <a:solidFill>
                  <a:schemeClr val="tx1"/>
                </a:solidFill>
                <a:latin typeface="Times New Roman" pitchFamily="18" charset="0"/>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sz="2400">
                <a:solidFill>
                  <a:schemeClr val="tx1"/>
                </a:solidFill>
                <a:latin typeface="Times New Roman" pitchFamily="18" charset="0"/>
              </a:defRPr>
            </a:lvl9pPr>
          </a:lstStyle>
          <a:p>
            <a:pPr algn="ctr">
              <a:spcAft>
                <a:spcPts val="1413"/>
              </a:spcAft>
              <a:buClr>
                <a:srgbClr val="000000"/>
              </a:buClr>
              <a:buSzPct val="33000"/>
              <a:buFont typeface="StarBats" pitchFamily="2" charset="2"/>
              <a:buNone/>
            </a:pPr>
            <a:endParaRPr lang="en-GB" sz="3200" b="1" i="1" dirty="0"/>
          </a:p>
          <a:p>
            <a:pPr algn="ctr">
              <a:spcAft>
                <a:spcPts val="1413"/>
              </a:spcAft>
              <a:buClr>
                <a:srgbClr val="000000"/>
              </a:buClr>
              <a:buSzPct val="33000"/>
              <a:buFont typeface="StarBats" pitchFamily="2" charset="2"/>
              <a:buNone/>
            </a:pPr>
            <a:endParaRPr lang="en-GB" sz="3200" b="1" i="1" dirty="0"/>
          </a:p>
          <a:p>
            <a:pPr>
              <a:spcAft>
                <a:spcPts val="1413"/>
              </a:spcAft>
              <a:buClr>
                <a:srgbClr val="000000"/>
              </a:buClr>
              <a:buSzPct val="33000"/>
              <a:buFont typeface="StarBats" pitchFamily="2" charset="2"/>
              <a:buNone/>
            </a:pPr>
            <a:r>
              <a:rPr lang="en-GB" sz="4000" b="1" i="1" dirty="0" smtClean="0"/>
              <a:t>"We </a:t>
            </a:r>
            <a:r>
              <a:rPr lang="en-GB" sz="4000" b="1" i="1" dirty="0"/>
              <a:t>live in a political world </a:t>
            </a:r>
            <a:r>
              <a:rPr lang="en-GB" sz="4000" b="1" i="1" dirty="0" smtClean="0"/>
              <a:t>..."</a:t>
            </a:r>
            <a:endParaRPr lang="en-GB" sz="4000" b="1" i="1" dirty="0"/>
          </a:p>
          <a:p>
            <a:pPr algn="ctr">
              <a:spcAft>
                <a:spcPts val="1413"/>
              </a:spcAft>
              <a:buClr>
                <a:srgbClr val="000000"/>
              </a:buClr>
              <a:buSzPct val="33000"/>
              <a:buFont typeface="StarBats" pitchFamily="2" charset="2"/>
              <a:buNone/>
            </a:pPr>
            <a:r>
              <a:rPr lang="en-GB" i="1" dirty="0"/>
              <a:t>Bob </a:t>
            </a:r>
            <a:r>
              <a:rPr lang="en-GB" i="1" dirty="0" smtClean="0"/>
              <a:t>Dylan</a:t>
            </a:r>
          </a:p>
          <a:p>
            <a:pPr>
              <a:spcAft>
                <a:spcPts val="1413"/>
              </a:spcAft>
              <a:buClr>
                <a:srgbClr val="000000"/>
              </a:buClr>
              <a:buSzPct val="33000"/>
              <a:buFont typeface="StarBats" pitchFamily="2" charset="2"/>
              <a:buNone/>
            </a:pPr>
            <a:r>
              <a:rPr lang="en-GB" sz="4000" b="1" i="1" dirty="0" smtClean="0"/>
              <a:t>"</a:t>
            </a:r>
            <a:r>
              <a:rPr lang="en-US" sz="4000" b="1" i="1" dirty="0" smtClean="0"/>
              <a:t>In </a:t>
            </a:r>
            <a:r>
              <a:rPr lang="en-US" sz="4000" b="1" i="1" dirty="0"/>
              <a:t>politics, stupidity is not a handicap</a:t>
            </a:r>
            <a:r>
              <a:rPr lang="en-US" sz="4000" b="1" i="1" dirty="0" smtClean="0"/>
              <a:t>."</a:t>
            </a:r>
            <a:endParaRPr lang="en-US" sz="4000" b="1" i="1" dirty="0"/>
          </a:p>
          <a:p>
            <a:pPr algn="ctr">
              <a:spcAft>
                <a:spcPts val="1413"/>
              </a:spcAft>
              <a:buClr>
                <a:srgbClr val="000000"/>
              </a:buClr>
              <a:buSzPct val="33000"/>
              <a:buFont typeface="StarBats" pitchFamily="2" charset="2"/>
              <a:buNone/>
            </a:pPr>
            <a:r>
              <a:rPr lang="en-US" i="1" dirty="0" smtClean="0"/>
              <a:t>Napoleon Bonaparte</a:t>
            </a:r>
            <a:r>
              <a:rPr lang="en-GB" i="1" dirty="0" smtClean="0"/>
              <a:t> (attributed)</a:t>
            </a:r>
            <a:endParaRPr lang="en-GB"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363663" y="198438"/>
            <a:ext cx="8413750" cy="1196975"/>
          </a:xfrm>
        </p:spPr>
        <p:txBody>
          <a:bodyPr/>
          <a:lstStyle/>
          <a:p>
            <a:r>
              <a:rPr lang="en-US" sz="6000" b="1" smtClean="0"/>
              <a:t>Colonies</a:t>
            </a:r>
          </a:p>
        </p:txBody>
      </p:sp>
      <p:sp>
        <p:nvSpPr>
          <p:cNvPr id="10243" name="Rectangle 3"/>
          <p:cNvSpPr>
            <a:spLocks noGrp="1" noChangeArrowheads="1"/>
          </p:cNvSpPr>
          <p:nvPr>
            <p:ph type="body" sz="half" idx="1"/>
          </p:nvPr>
        </p:nvSpPr>
        <p:spPr>
          <a:xfrm>
            <a:off x="87313" y="2122276"/>
            <a:ext cx="5181600" cy="4495800"/>
          </a:xfrm>
          <a:solidFill>
            <a:schemeClr val="bg1"/>
          </a:solidFill>
          <a:ln>
            <a:solidFill>
              <a:schemeClr val="tx1"/>
            </a:solidFill>
            <a:miter lim="800000"/>
            <a:headEnd/>
            <a:tailEnd/>
          </a:ln>
        </p:spPr>
        <p:txBody>
          <a:bodyPr anchor="ctr" anchorCtr="0"/>
          <a:lstStyle/>
          <a:p>
            <a:pPr marL="342900" indent="-342900">
              <a:lnSpc>
                <a:spcPct val="80000"/>
              </a:lnSpc>
              <a:spcBef>
                <a:spcPct val="20000"/>
              </a:spcBef>
              <a:spcAft>
                <a:spcPct val="0"/>
              </a:spcAft>
              <a:buSzPct val="100000"/>
            </a:pPr>
            <a:r>
              <a:rPr lang="en-US" dirty="0" smtClean="0"/>
              <a:t>A </a:t>
            </a:r>
            <a:r>
              <a:rPr lang="en-US" b="1" dirty="0" smtClean="0"/>
              <a:t>colony</a:t>
            </a:r>
            <a:r>
              <a:rPr lang="en-US" dirty="0" smtClean="0"/>
              <a:t> is a territory that is legally joined to a sovereign state, and </a:t>
            </a:r>
            <a:r>
              <a:rPr lang="en-US" b="1" dirty="0" smtClean="0"/>
              <a:t>is not completely    self-governing</a:t>
            </a:r>
            <a:r>
              <a:rPr lang="en-US" dirty="0" smtClean="0"/>
              <a:t>.  </a:t>
            </a:r>
          </a:p>
          <a:p>
            <a:pPr marL="342900" indent="-342900">
              <a:lnSpc>
                <a:spcPct val="80000"/>
              </a:lnSpc>
              <a:spcBef>
                <a:spcPct val="20000"/>
              </a:spcBef>
              <a:spcAft>
                <a:spcPct val="0"/>
              </a:spcAft>
              <a:buSzPct val="100000"/>
            </a:pPr>
            <a:r>
              <a:rPr lang="en-US" dirty="0" smtClean="0"/>
              <a:t>The sovereign state may control the colony completely, or may just control some aspects (defense, foreign affairs).</a:t>
            </a:r>
          </a:p>
          <a:p>
            <a:pPr marL="342900" indent="-342900">
              <a:lnSpc>
                <a:spcPct val="80000"/>
              </a:lnSpc>
              <a:spcBef>
                <a:spcPct val="20000"/>
              </a:spcBef>
              <a:spcAft>
                <a:spcPct val="0"/>
              </a:spcAft>
              <a:buSzPct val="100000"/>
            </a:pPr>
            <a:r>
              <a:rPr lang="en-US" dirty="0" smtClean="0"/>
              <a:t>During the last 500 years, colonies were planted by European countries over much   of the world.</a:t>
            </a:r>
          </a:p>
        </p:txBody>
      </p:sp>
      <p:sp>
        <p:nvSpPr>
          <p:cNvPr id="10244" name="Rectangle 4"/>
          <p:cNvSpPr>
            <a:spLocks noGrp="1" noChangeArrowheads="1"/>
          </p:cNvSpPr>
          <p:nvPr>
            <p:ph type="body" sz="half" idx="2"/>
          </p:nvPr>
        </p:nvSpPr>
        <p:spPr>
          <a:xfrm>
            <a:off x="5040313" y="1284076"/>
            <a:ext cx="4964112" cy="6142037"/>
          </a:xfrm>
          <a:solidFill>
            <a:schemeClr val="bg1"/>
          </a:solidFill>
          <a:ln>
            <a:solidFill>
              <a:schemeClr val="tx1"/>
            </a:solidFill>
            <a:miter lim="800000"/>
            <a:headEnd/>
            <a:tailEnd/>
          </a:ln>
        </p:spPr>
        <p:txBody>
          <a:bodyPr/>
          <a:lstStyle/>
          <a:p>
            <a:pPr marL="342900" indent="-342900">
              <a:lnSpc>
                <a:spcPct val="90000"/>
              </a:lnSpc>
              <a:spcBef>
                <a:spcPct val="20000"/>
              </a:spcBef>
              <a:spcAft>
                <a:spcPct val="0"/>
              </a:spcAft>
              <a:buSzPct val="100000"/>
            </a:pPr>
            <a:r>
              <a:rPr lang="en-US" dirty="0" smtClean="0"/>
              <a:t>Why did Europe establish colonies?</a:t>
            </a:r>
          </a:p>
          <a:p>
            <a:pPr marL="742950" lvl="1" indent="-285750">
              <a:lnSpc>
                <a:spcPct val="90000"/>
              </a:lnSpc>
              <a:spcBef>
                <a:spcPct val="20000"/>
              </a:spcBef>
              <a:spcAft>
                <a:spcPct val="0"/>
              </a:spcAft>
              <a:buSzPct val="100000"/>
            </a:pPr>
            <a:r>
              <a:rPr lang="en-US" dirty="0" smtClean="0"/>
              <a:t> GOD! (</a:t>
            </a:r>
            <a:r>
              <a:rPr lang="en-US" i="1" dirty="0" smtClean="0"/>
              <a:t>cultural imperialism</a:t>
            </a:r>
            <a:r>
              <a:rPr lang="en-US" dirty="0" smtClean="0"/>
              <a:t>) </a:t>
            </a:r>
          </a:p>
          <a:p>
            <a:pPr marL="742950" lvl="1" indent="-285750">
              <a:lnSpc>
                <a:spcPct val="90000"/>
              </a:lnSpc>
              <a:spcBef>
                <a:spcPct val="20000"/>
              </a:spcBef>
              <a:spcAft>
                <a:spcPct val="0"/>
              </a:spcAft>
              <a:buSzPct val="100000"/>
            </a:pPr>
            <a:r>
              <a:rPr lang="en-US" dirty="0" smtClean="0"/>
              <a:t> GOLD! (</a:t>
            </a:r>
            <a:r>
              <a:rPr lang="en-US" i="1" dirty="0" smtClean="0"/>
              <a:t>profit, resources</a:t>
            </a:r>
            <a:r>
              <a:rPr lang="en-US" dirty="0" smtClean="0"/>
              <a:t>)</a:t>
            </a:r>
          </a:p>
          <a:p>
            <a:pPr marL="742950" lvl="1" indent="-285750">
              <a:lnSpc>
                <a:spcPct val="90000"/>
              </a:lnSpc>
              <a:spcBef>
                <a:spcPct val="20000"/>
              </a:spcBef>
              <a:spcAft>
                <a:spcPct val="0"/>
              </a:spcAft>
              <a:buSzPct val="100000"/>
            </a:pPr>
            <a:r>
              <a:rPr lang="en-US" dirty="0" smtClean="0"/>
              <a:t> GLORY! (</a:t>
            </a:r>
            <a:r>
              <a:rPr lang="en-US" i="1" dirty="0" smtClean="0"/>
              <a:t>status</a:t>
            </a:r>
            <a:r>
              <a:rPr lang="en-US" dirty="0" smtClean="0"/>
              <a:t>)</a:t>
            </a:r>
          </a:p>
          <a:p>
            <a:pPr marL="342900" indent="-342900">
              <a:lnSpc>
                <a:spcPct val="90000"/>
              </a:lnSpc>
              <a:spcBef>
                <a:spcPct val="20000"/>
              </a:spcBef>
              <a:spcAft>
                <a:spcPct val="0"/>
              </a:spcAft>
              <a:buSzPct val="100000"/>
            </a:pPr>
            <a:r>
              <a:rPr lang="en-US" dirty="0" smtClean="0"/>
              <a:t>The largest colonial powers were England, France and Spain.</a:t>
            </a:r>
          </a:p>
          <a:p>
            <a:pPr marL="342900" indent="-342900">
              <a:lnSpc>
                <a:spcPct val="90000"/>
              </a:lnSpc>
              <a:spcBef>
                <a:spcPct val="20000"/>
              </a:spcBef>
              <a:spcAft>
                <a:spcPct val="0"/>
              </a:spcAft>
              <a:buSzPct val="100000"/>
            </a:pPr>
            <a:r>
              <a:rPr lang="en-US" dirty="0" smtClean="0"/>
              <a:t>Colonial policies varied from integration to pure exploitation.</a:t>
            </a:r>
          </a:p>
          <a:p>
            <a:pPr marL="342900" indent="-342900">
              <a:lnSpc>
                <a:spcPct val="90000"/>
              </a:lnSpc>
              <a:spcBef>
                <a:spcPct val="20000"/>
              </a:spcBef>
              <a:spcAft>
                <a:spcPct val="0"/>
              </a:spcAft>
              <a:buSzPct val="100000"/>
            </a:pPr>
            <a:r>
              <a:rPr lang="en-US" b="1" dirty="0" smtClean="0"/>
              <a:t>Decolonization</a:t>
            </a:r>
            <a:r>
              <a:rPr lang="en-US" dirty="0" smtClean="0"/>
              <a:t> – sometimes a violent process – ended the colonial era in the 20</a:t>
            </a:r>
            <a:r>
              <a:rPr lang="en-US" baseline="30000" dirty="0" smtClean="0"/>
              <a:t>th</a:t>
            </a:r>
            <a:r>
              <a:rPr lang="en-US" dirty="0" smtClean="0"/>
              <a:t> century.  There are only a few colonies today – mostly islands.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z="4800" b="1" dirty="0" smtClean="0"/>
              <a:t>The Colonial World, 1914</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33438" y="274637"/>
            <a:ext cx="8413750" cy="1196975"/>
          </a:xfrm>
        </p:spPr>
        <p:txBody>
          <a:bodyPr/>
          <a:lstStyle/>
          <a:p>
            <a:r>
              <a:rPr lang="en-US" sz="4800" b="1" dirty="0" smtClean="0"/>
              <a:t>Africa: 1939 vs. 2010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38200" y="504825"/>
            <a:ext cx="8939213" cy="1196975"/>
          </a:xfrm>
        </p:spPr>
        <p:txBody>
          <a:bodyPr/>
          <a:lstStyle/>
          <a:p>
            <a:r>
              <a:rPr lang="en-US" sz="5400" b="1" smtClean="0"/>
              <a:t>Colonies &amp; Possessions Today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504825"/>
            <a:ext cx="9699625" cy="1196975"/>
          </a:xfrm>
        </p:spPr>
        <p:txBody>
          <a:bodyPr/>
          <a:lstStyle/>
          <a:p>
            <a:r>
              <a:rPr lang="en-US" sz="5000" b="1" smtClean="0"/>
              <a:t>Physical Characteristics of States</a:t>
            </a:r>
          </a:p>
        </p:txBody>
      </p:sp>
      <p:sp>
        <p:nvSpPr>
          <p:cNvPr id="14339" name="Rectangle 3"/>
          <p:cNvSpPr>
            <a:spLocks noGrp="1" noChangeArrowheads="1"/>
          </p:cNvSpPr>
          <p:nvPr>
            <p:ph type="body" idx="1"/>
          </p:nvPr>
        </p:nvSpPr>
        <p:spPr>
          <a:xfrm>
            <a:off x="762000" y="2057400"/>
            <a:ext cx="9067800" cy="5224463"/>
          </a:xfrm>
        </p:spPr>
        <p:txBody>
          <a:bodyPr/>
          <a:lstStyle/>
          <a:p>
            <a:pPr>
              <a:lnSpc>
                <a:spcPct val="85000"/>
              </a:lnSpc>
            </a:pPr>
            <a:r>
              <a:rPr lang="en-US" b="1" dirty="0" smtClean="0"/>
              <a:t>Size</a:t>
            </a:r>
          </a:p>
          <a:p>
            <a:pPr lvl="1">
              <a:lnSpc>
                <a:spcPct val="85000"/>
              </a:lnSpc>
            </a:pPr>
            <a:r>
              <a:rPr lang="en-US" sz="2400" dirty="0" smtClean="0"/>
              <a:t>States vary greatly in size, from enormous to </a:t>
            </a:r>
            <a:r>
              <a:rPr lang="en-US" sz="2400" b="1" dirty="0" smtClean="0"/>
              <a:t>microstates</a:t>
            </a:r>
            <a:r>
              <a:rPr lang="en-US" sz="2400" dirty="0" smtClean="0"/>
              <a:t>:</a:t>
            </a:r>
          </a:p>
          <a:p>
            <a:pPr lvl="2">
              <a:lnSpc>
                <a:spcPct val="85000"/>
              </a:lnSpc>
            </a:pPr>
            <a:r>
              <a:rPr lang="en-US" sz="2000" dirty="0" smtClean="0"/>
              <a:t>The Russian Federation – 6,592,850 mi</a:t>
            </a:r>
            <a:r>
              <a:rPr lang="en-US" sz="2000" baseline="30000" dirty="0" smtClean="0"/>
              <a:t>2</a:t>
            </a:r>
            <a:r>
              <a:rPr lang="en-US" sz="2000" dirty="0" smtClean="0"/>
              <a:t> (17,075,400 km</a:t>
            </a:r>
            <a:r>
              <a:rPr lang="en-US" sz="2000" baseline="30000" dirty="0" smtClean="0"/>
              <a:t>2</a:t>
            </a:r>
            <a:r>
              <a:rPr lang="en-US" sz="2000" dirty="0" smtClean="0"/>
              <a:t>).</a:t>
            </a:r>
          </a:p>
          <a:p>
            <a:pPr lvl="2">
              <a:lnSpc>
                <a:spcPct val="85000"/>
              </a:lnSpc>
            </a:pPr>
            <a:r>
              <a:rPr lang="en-US" sz="2000" dirty="0" smtClean="0"/>
              <a:t>Vatican City 109 acres (44 hectares, or about .17 mi</a:t>
            </a:r>
            <a:r>
              <a:rPr lang="en-US" sz="2000" baseline="30000" dirty="0" smtClean="0"/>
              <a:t>2</a:t>
            </a:r>
            <a:r>
              <a:rPr lang="en-US" sz="2000" dirty="0" smtClean="0"/>
              <a:t>).</a:t>
            </a:r>
          </a:p>
          <a:p>
            <a:pPr>
              <a:lnSpc>
                <a:spcPct val="85000"/>
              </a:lnSpc>
            </a:pPr>
            <a:r>
              <a:rPr lang="en-US" b="1" dirty="0" smtClean="0"/>
              <a:t>Shape</a:t>
            </a:r>
          </a:p>
          <a:p>
            <a:pPr lvl="1">
              <a:lnSpc>
                <a:spcPct val="85000"/>
              </a:lnSpc>
            </a:pPr>
            <a:r>
              <a:rPr lang="en-US" sz="2400" dirty="0" smtClean="0"/>
              <a:t>States have </a:t>
            </a:r>
            <a:r>
              <a:rPr lang="en-US" sz="2400" b="1" dirty="0" smtClean="0"/>
              <a:t>five basic shapes:</a:t>
            </a:r>
          </a:p>
          <a:p>
            <a:pPr lvl="2">
              <a:lnSpc>
                <a:spcPct val="85000"/>
              </a:lnSpc>
            </a:pPr>
            <a:r>
              <a:rPr lang="en-US" sz="2000" b="1" dirty="0" smtClean="0"/>
              <a:t>ELONGATED</a:t>
            </a:r>
            <a:r>
              <a:rPr lang="en-US" sz="2000" dirty="0" smtClean="0"/>
              <a:t> (long, narrow shape – may cause a portion of a country to be isolated or vulnerable).</a:t>
            </a:r>
          </a:p>
          <a:p>
            <a:pPr lvl="2">
              <a:lnSpc>
                <a:spcPct val="85000"/>
              </a:lnSpc>
            </a:pPr>
            <a:r>
              <a:rPr lang="en-US" sz="2000" b="1" dirty="0" smtClean="0"/>
              <a:t>FRAGMENTED</a:t>
            </a:r>
            <a:r>
              <a:rPr lang="en-US" sz="2000" dirty="0" smtClean="0"/>
              <a:t> (discontinuous territory – mostly island nations today).</a:t>
            </a:r>
          </a:p>
          <a:p>
            <a:pPr lvl="2">
              <a:lnSpc>
                <a:spcPct val="85000"/>
              </a:lnSpc>
            </a:pPr>
            <a:r>
              <a:rPr lang="en-US" sz="2000" b="1" dirty="0" smtClean="0"/>
              <a:t>PERFORATED</a:t>
            </a:r>
            <a:r>
              <a:rPr lang="en-US" sz="2000" dirty="0" smtClean="0"/>
              <a:t> (one state completely surrounds another – an </a:t>
            </a:r>
            <a:r>
              <a:rPr lang="en-US" sz="2000" b="1" dirty="0" smtClean="0"/>
              <a:t>"enclave"</a:t>
            </a:r>
            <a:r>
              <a:rPr lang="en-US" sz="2000" dirty="0" smtClean="0"/>
              <a:t>).</a:t>
            </a:r>
          </a:p>
          <a:p>
            <a:pPr lvl="2">
              <a:lnSpc>
                <a:spcPct val="85000"/>
              </a:lnSpc>
            </a:pPr>
            <a:r>
              <a:rPr lang="en-US" sz="2000" b="1" dirty="0" smtClean="0"/>
              <a:t>PRORUPT</a:t>
            </a:r>
            <a:r>
              <a:rPr lang="en-US" sz="2000" dirty="0" smtClean="0"/>
              <a:t> ["Panhandle"] (projecting extension – usually created either to prevent other states from contact, or to access resources).</a:t>
            </a:r>
          </a:p>
          <a:p>
            <a:pPr lvl="2">
              <a:lnSpc>
                <a:spcPct val="85000"/>
              </a:lnSpc>
            </a:pPr>
            <a:r>
              <a:rPr lang="en-US" sz="2000" b="1" dirty="0" smtClean="0"/>
              <a:t>COMPACT</a:t>
            </a:r>
            <a:r>
              <a:rPr lang="en-US" sz="2000" dirty="0" smtClean="0"/>
              <a:t> (considered ideal – </a:t>
            </a:r>
            <a:r>
              <a:rPr lang="en-US" sz="2000" u="sng" dirty="0" smtClean="0"/>
              <a:t>theoretically</a:t>
            </a:r>
            <a:r>
              <a:rPr lang="en-US" sz="2000" dirty="0" smtClean="0"/>
              <a:t> very efficient).</a:t>
            </a:r>
          </a:p>
        </p:txBody>
      </p:sp>
      <p:sp>
        <p:nvSpPr>
          <p:cNvPr id="2" name="TextBox 1"/>
          <p:cNvSpPr txBox="1"/>
          <p:nvPr/>
        </p:nvSpPr>
        <p:spPr>
          <a:xfrm>
            <a:off x="-141288" y="3170237"/>
            <a:ext cx="10080625" cy="923330"/>
          </a:xfrm>
          <a:prstGeom prst="rect">
            <a:avLst/>
          </a:prstGeom>
          <a:noFill/>
        </p:spPr>
        <p:txBody>
          <a:bodyPr wrap="square" rtlCol="0">
            <a:spAutoFit/>
          </a:bodyPr>
          <a:lstStyle/>
          <a:p>
            <a:pPr algn="ctr"/>
            <a:r>
              <a:rPr lang="en-US" sz="5400" dirty="0" smtClean="0">
                <a:solidFill>
                  <a:schemeClr val="accent6">
                    <a:lumMod val="75000"/>
                  </a:schemeClr>
                </a:solidFill>
              </a:rPr>
              <a:t>#TERRITORIALMORPHOLOGY</a:t>
            </a:r>
            <a:endParaRPr lang="en-US" sz="5400"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363663" y="228600"/>
            <a:ext cx="8413750" cy="1066800"/>
          </a:xfrm>
        </p:spPr>
        <p:txBody>
          <a:bodyPr/>
          <a:lstStyle/>
          <a:p>
            <a:r>
              <a:rPr lang="en-US" sz="5400" b="1" smtClean="0"/>
              <a:t>Shapes of States</a:t>
            </a:r>
          </a:p>
        </p:txBody>
      </p:sp>
      <p:grpSp>
        <p:nvGrpSpPr>
          <p:cNvPr id="15364" name="Group 20"/>
          <p:cNvGrpSpPr>
            <a:grpSpLocks/>
          </p:cNvGrpSpPr>
          <p:nvPr/>
        </p:nvGrpSpPr>
        <p:grpSpPr bwMode="auto">
          <a:xfrm>
            <a:off x="2133600" y="4038600"/>
            <a:ext cx="2514600" cy="2819400"/>
            <a:chOff x="672" y="1872"/>
            <a:chExt cx="1584" cy="1776"/>
          </a:xfrm>
        </p:grpSpPr>
        <p:sp>
          <p:nvSpPr>
            <p:cNvPr id="15365" name="Rectangle 18"/>
            <p:cNvSpPr>
              <a:spLocks noChangeArrowheads="1"/>
            </p:cNvSpPr>
            <p:nvPr/>
          </p:nvSpPr>
          <p:spPr bwMode="auto">
            <a:xfrm>
              <a:off x="672" y="1872"/>
              <a:ext cx="1584" cy="1776"/>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6" name="Rectangle 5"/>
            <p:cNvSpPr>
              <a:spLocks noChangeArrowheads="1"/>
            </p:cNvSpPr>
            <p:nvPr/>
          </p:nvSpPr>
          <p:spPr bwMode="auto">
            <a:xfrm>
              <a:off x="1920" y="2979"/>
              <a:ext cx="192" cy="192"/>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7" name="Rectangle 6"/>
            <p:cNvSpPr>
              <a:spLocks noChangeArrowheads="1"/>
            </p:cNvSpPr>
            <p:nvPr/>
          </p:nvSpPr>
          <p:spPr bwMode="auto">
            <a:xfrm>
              <a:off x="1920" y="1971"/>
              <a:ext cx="192" cy="192"/>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8" name="Rectangle 7"/>
            <p:cNvSpPr>
              <a:spLocks noChangeArrowheads="1"/>
            </p:cNvSpPr>
            <p:nvPr/>
          </p:nvSpPr>
          <p:spPr bwMode="auto">
            <a:xfrm>
              <a:off x="1920" y="2307"/>
              <a:ext cx="192" cy="192"/>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9" name="Rectangle 8"/>
            <p:cNvSpPr>
              <a:spLocks noChangeArrowheads="1"/>
            </p:cNvSpPr>
            <p:nvPr/>
          </p:nvSpPr>
          <p:spPr bwMode="auto">
            <a:xfrm>
              <a:off x="1920" y="2643"/>
              <a:ext cx="192" cy="192"/>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0" name="Rectangle 10"/>
            <p:cNvSpPr>
              <a:spLocks noChangeArrowheads="1"/>
            </p:cNvSpPr>
            <p:nvPr/>
          </p:nvSpPr>
          <p:spPr bwMode="auto">
            <a:xfrm>
              <a:off x="1920" y="3315"/>
              <a:ext cx="192" cy="192"/>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1" name="Text Box 13"/>
            <p:cNvSpPr txBox="1">
              <a:spLocks noChangeArrowheads="1"/>
            </p:cNvSpPr>
            <p:nvPr/>
          </p:nvSpPr>
          <p:spPr bwMode="auto">
            <a:xfrm>
              <a:off x="975" y="1923"/>
              <a:ext cx="863" cy="2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t>Compact</a:t>
              </a:r>
            </a:p>
          </p:txBody>
        </p:sp>
        <p:sp>
          <p:nvSpPr>
            <p:cNvPr id="15372" name="Text Box 14"/>
            <p:cNvSpPr txBox="1">
              <a:spLocks noChangeArrowheads="1"/>
            </p:cNvSpPr>
            <p:nvPr/>
          </p:nvSpPr>
          <p:spPr bwMode="auto">
            <a:xfrm>
              <a:off x="1061" y="2259"/>
              <a:ext cx="777" cy="2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t>Prorupt</a:t>
              </a:r>
            </a:p>
          </p:txBody>
        </p:sp>
        <p:sp>
          <p:nvSpPr>
            <p:cNvPr id="15373" name="Text Box 15"/>
            <p:cNvSpPr txBox="1">
              <a:spLocks noChangeArrowheads="1"/>
            </p:cNvSpPr>
            <p:nvPr/>
          </p:nvSpPr>
          <p:spPr bwMode="auto">
            <a:xfrm>
              <a:off x="890" y="2595"/>
              <a:ext cx="948" cy="2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t>Elongated</a:t>
              </a:r>
            </a:p>
          </p:txBody>
        </p:sp>
        <p:sp>
          <p:nvSpPr>
            <p:cNvPr id="15374" name="Text Box 16"/>
            <p:cNvSpPr txBox="1">
              <a:spLocks noChangeArrowheads="1"/>
            </p:cNvSpPr>
            <p:nvPr/>
          </p:nvSpPr>
          <p:spPr bwMode="auto">
            <a:xfrm>
              <a:off x="720" y="2931"/>
              <a:ext cx="1118" cy="2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t>Fragmented</a:t>
              </a:r>
            </a:p>
          </p:txBody>
        </p:sp>
        <p:sp>
          <p:nvSpPr>
            <p:cNvPr id="15375" name="Text Box 17"/>
            <p:cNvSpPr txBox="1">
              <a:spLocks noChangeArrowheads="1"/>
            </p:cNvSpPr>
            <p:nvPr/>
          </p:nvSpPr>
          <p:spPr bwMode="auto">
            <a:xfrm>
              <a:off x="838" y="3267"/>
              <a:ext cx="1000" cy="2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t>Perforated</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6"/>
          <p:cNvSpPr>
            <a:spLocks noGrp="1"/>
          </p:cNvSpPr>
          <p:nvPr>
            <p:ph type="sldNum" sz="quarter" idx="4294967295"/>
          </p:nvPr>
        </p:nvSpPr>
        <p:spPr bwMode="auto">
          <a:xfrm>
            <a:off x="7556500" y="0"/>
            <a:ext cx="2524125" cy="5254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60236C2-B347-45BD-A81A-130815F82D8B}" type="slidenum">
              <a:rPr lang="en-US"/>
              <a:pPr/>
              <a:t>16</a:t>
            </a:fld>
            <a:endParaRPr lang="en-US"/>
          </a:p>
        </p:txBody>
      </p:sp>
      <p:sp>
        <p:nvSpPr>
          <p:cNvPr id="16387" name="Rectangle 2"/>
          <p:cNvSpPr>
            <a:spLocks noGrp="1" noRot="1" noChangeArrowheads="1"/>
          </p:cNvSpPr>
          <p:nvPr>
            <p:ph type="title"/>
          </p:nvPr>
        </p:nvSpPr>
        <p:spPr/>
        <p:txBody>
          <a:bodyPr/>
          <a:lstStyle/>
          <a:p>
            <a:r>
              <a:rPr lang="en-US" sz="4900" b="1" smtClean="0"/>
              <a:t>Enclaves &amp; Perforations: </a:t>
            </a:r>
            <a:br>
              <a:rPr lang="en-US" sz="4900" b="1" smtClean="0"/>
            </a:br>
            <a:r>
              <a:rPr lang="en-US" sz="4900" b="1" smtClean="0"/>
              <a:t>The Fergana Valley</a:t>
            </a:r>
          </a:p>
        </p:txBody>
      </p:sp>
      <p:sp>
        <p:nvSpPr>
          <p:cNvPr id="16388" name="Rectangle 4"/>
          <p:cNvSpPr>
            <a:spLocks noGrp="1" noRot="1" noChangeArrowheads="1"/>
          </p:cNvSpPr>
          <p:nvPr>
            <p:ph type="body" sz="half" idx="1"/>
          </p:nvPr>
        </p:nvSpPr>
        <p:spPr>
          <a:xfrm>
            <a:off x="661988" y="1951038"/>
            <a:ext cx="3540125" cy="5410200"/>
          </a:xfrm>
        </p:spPr>
        <p:txBody>
          <a:bodyPr/>
          <a:lstStyle/>
          <a:p>
            <a:r>
              <a:rPr lang="en-US" sz="2400" dirty="0" smtClean="0"/>
              <a:t>Decent farmland is limited in this region, and under the Soviets control of </a:t>
            </a:r>
            <a:r>
              <a:rPr lang="en-US" sz="2400" dirty="0" smtClean="0">
                <a:solidFill>
                  <a:srgbClr val="FF0000"/>
                </a:solidFill>
              </a:rPr>
              <a:t>the Fergana Valley was divided among Kyrgyzstan, Tajikistan &amp; Uzbekistan </a:t>
            </a:r>
            <a:r>
              <a:rPr lang="en-US" sz="2400" dirty="0" smtClean="0"/>
              <a:t>– which were all part of the USSR.</a:t>
            </a:r>
          </a:p>
          <a:p>
            <a:r>
              <a:rPr lang="en-US" sz="2400" dirty="0" smtClean="0"/>
              <a:t>Today all three are independent countries, and have to deal with hideously complex borders.</a:t>
            </a:r>
          </a:p>
        </p:txBody>
      </p:sp>
      <p:pic>
        <p:nvPicPr>
          <p:cNvPr id="16389" name="Picture 6" descr="10_21"/>
          <p:cNvPicPr>
            <a:picLocks noChangeAspect="1" noChangeArrowheads="1"/>
          </p:cNvPicPr>
          <p:nvPr/>
        </p:nvPicPr>
        <p:blipFill>
          <a:blip r:embed="rId2">
            <a:extLst>
              <a:ext uri="{28A0092B-C50C-407E-A947-70E740481C1C}">
                <a14:useLocalDpi xmlns:a14="http://schemas.microsoft.com/office/drawing/2010/main" val="0"/>
              </a:ext>
            </a:extLst>
          </a:blip>
          <a:srcRect b="5521"/>
          <a:stretch>
            <a:fillRect/>
          </a:stretch>
        </p:blipFill>
        <p:spPr bwMode="auto">
          <a:xfrm>
            <a:off x="4202113" y="2620963"/>
            <a:ext cx="5599112" cy="33686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a:xfrm>
            <a:off x="696913" y="504825"/>
            <a:ext cx="9296400" cy="1196975"/>
          </a:xfrm>
        </p:spPr>
        <p:txBody>
          <a:bodyPr/>
          <a:lstStyle/>
          <a:p>
            <a:r>
              <a:rPr lang="en-US" sz="4800" b="1" dirty="0" smtClean="0"/>
              <a:t>Fergana Valley: </a:t>
            </a:r>
            <a:br>
              <a:rPr lang="en-US" sz="4800" b="1" dirty="0" smtClean="0"/>
            </a:br>
            <a:r>
              <a:rPr lang="en-US" sz="4800" b="1" dirty="0" smtClean="0"/>
              <a:t>Perforations &amp; Enclaves</a:t>
            </a:r>
          </a:p>
        </p:txBody>
      </p:sp>
      <p:sp>
        <p:nvSpPr>
          <p:cNvPr id="17412" name="Rectangle 8"/>
          <p:cNvSpPr>
            <a:spLocks noChangeArrowheads="1"/>
          </p:cNvSpPr>
          <p:nvPr/>
        </p:nvSpPr>
        <p:spPr bwMode="auto">
          <a:xfrm>
            <a:off x="1905000" y="7285038"/>
            <a:ext cx="6078538" cy="2746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i="1"/>
              <a:t>Source http://www.cominganarchy.com/wordpress/wp-content/old_uploads/ferganaenclaves.jpg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5400" b="1" smtClean="0"/>
              <a:t>Landlocked States</a:t>
            </a:r>
          </a:p>
        </p:txBody>
      </p:sp>
      <p:sp>
        <p:nvSpPr>
          <p:cNvPr id="18435" name="Rectangle 4"/>
          <p:cNvSpPr>
            <a:spLocks noGrp="1" noChangeArrowheads="1"/>
          </p:cNvSpPr>
          <p:nvPr>
            <p:ph type="body" sz="half" idx="2"/>
          </p:nvPr>
        </p:nvSpPr>
        <p:spPr>
          <a:xfrm>
            <a:off x="6324600" y="2133600"/>
            <a:ext cx="3756025" cy="5148263"/>
          </a:xfrm>
        </p:spPr>
        <p:txBody>
          <a:bodyPr/>
          <a:lstStyle/>
          <a:p>
            <a:pPr marL="342900" indent="-342900">
              <a:spcBef>
                <a:spcPct val="20000"/>
              </a:spcBef>
              <a:spcAft>
                <a:spcPct val="0"/>
              </a:spcAft>
              <a:buSzPct val="100000"/>
            </a:pPr>
            <a:r>
              <a:rPr lang="en-US" sz="3200" b="1" smtClean="0"/>
              <a:t>Landlocked states</a:t>
            </a:r>
            <a:r>
              <a:rPr lang="en-US" sz="3200" smtClean="0"/>
              <a:t> have no direct access to the sea – so their access to international trade  is severely limited.</a:t>
            </a:r>
          </a:p>
          <a:p>
            <a:pPr marL="342900" indent="-342900">
              <a:spcBef>
                <a:spcPct val="20000"/>
              </a:spcBef>
              <a:spcAft>
                <a:spcPct val="0"/>
              </a:spcAft>
              <a:buSzPct val="100000"/>
            </a:pPr>
            <a:r>
              <a:rPr lang="en-US" sz="3200" smtClean="0"/>
              <a:t>Landlocked states have to depend on the cooperation of their neighbors.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5400" b="1" smtClean="0"/>
              <a:t>Boundaries</a:t>
            </a:r>
          </a:p>
        </p:txBody>
      </p:sp>
      <p:sp>
        <p:nvSpPr>
          <p:cNvPr id="19459" name="Rectangle 3"/>
          <p:cNvSpPr>
            <a:spLocks noGrp="1" noChangeArrowheads="1"/>
          </p:cNvSpPr>
          <p:nvPr>
            <p:ph type="body" idx="1"/>
          </p:nvPr>
        </p:nvSpPr>
        <p:spPr>
          <a:xfrm>
            <a:off x="762000" y="1981199"/>
            <a:ext cx="8991600" cy="5456237"/>
          </a:xfrm>
        </p:spPr>
        <p:txBody>
          <a:bodyPr>
            <a:normAutofit lnSpcReduction="10000"/>
          </a:bodyPr>
          <a:lstStyle/>
          <a:p>
            <a:pPr>
              <a:lnSpc>
                <a:spcPct val="80000"/>
              </a:lnSpc>
            </a:pPr>
            <a:r>
              <a:rPr lang="en-US" dirty="0" smtClean="0"/>
              <a:t>Until modern times, most countries were separated by </a:t>
            </a:r>
            <a:r>
              <a:rPr lang="en-US" b="1" dirty="0" smtClean="0"/>
              <a:t>frontiers</a:t>
            </a:r>
            <a:r>
              <a:rPr lang="en-US" dirty="0" smtClean="0"/>
              <a:t> – zones where no state has political control.</a:t>
            </a:r>
          </a:p>
          <a:p>
            <a:pPr>
              <a:lnSpc>
                <a:spcPct val="80000"/>
              </a:lnSpc>
            </a:pPr>
            <a:r>
              <a:rPr lang="en-US" dirty="0" smtClean="0"/>
              <a:t>Boundaries may be either </a:t>
            </a:r>
            <a:r>
              <a:rPr lang="en-US" b="1" dirty="0" smtClean="0"/>
              <a:t>physical</a:t>
            </a:r>
            <a:r>
              <a:rPr lang="en-US" dirty="0" smtClean="0"/>
              <a:t> or </a:t>
            </a:r>
            <a:r>
              <a:rPr lang="en-US" b="1" dirty="0" smtClean="0"/>
              <a:t>cultural</a:t>
            </a:r>
            <a:r>
              <a:rPr lang="en-US" dirty="0" smtClean="0"/>
              <a:t>.</a:t>
            </a:r>
          </a:p>
          <a:p>
            <a:pPr lvl="1">
              <a:lnSpc>
                <a:spcPct val="80000"/>
              </a:lnSpc>
            </a:pPr>
            <a:r>
              <a:rPr lang="en-US" b="1" dirty="0" smtClean="0"/>
              <a:t>PHYSICAL BOUNDARIES</a:t>
            </a:r>
          </a:p>
          <a:p>
            <a:pPr lvl="2">
              <a:lnSpc>
                <a:spcPct val="80000"/>
              </a:lnSpc>
            </a:pPr>
            <a:r>
              <a:rPr lang="en-US" dirty="0" smtClean="0"/>
              <a:t>Physical boundaries should be </a:t>
            </a:r>
            <a:r>
              <a:rPr lang="en-US" b="1" dirty="0" smtClean="0"/>
              <a:t>easily distinguished</a:t>
            </a:r>
            <a:r>
              <a:rPr lang="en-US" dirty="0" smtClean="0"/>
              <a:t>, </a:t>
            </a:r>
            <a:r>
              <a:rPr lang="en-US" b="1" dirty="0" smtClean="0"/>
              <a:t>permanent</a:t>
            </a:r>
            <a:r>
              <a:rPr lang="en-US" dirty="0" smtClean="0"/>
              <a:t>, and (ideally) </a:t>
            </a:r>
            <a:r>
              <a:rPr lang="en-US" b="1" dirty="0" smtClean="0"/>
              <a:t>hard to cross</a:t>
            </a:r>
            <a:r>
              <a:rPr lang="en-US" dirty="0" smtClean="0"/>
              <a:t>.</a:t>
            </a:r>
          </a:p>
          <a:p>
            <a:pPr lvl="2">
              <a:lnSpc>
                <a:spcPct val="80000"/>
              </a:lnSpc>
            </a:pPr>
            <a:r>
              <a:rPr lang="en-US" dirty="0" smtClean="0"/>
              <a:t>Examples: </a:t>
            </a:r>
            <a:r>
              <a:rPr lang="en-US" b="1" dirty="0" smtClean="0"/>
              <a:t>Mountains</a:t>
            </a:r>
            <a:r>
              <a:rPr lang="en-US" dirty="0" smtClean="0"/>
              <a:t>, </a:t>
            </a:r>
            <a:r>
              <a:rPr lang="en-US" b="1" dirty="0" smtClean="0"/>
              <a:t>deserts</a:t>
            </a:r>
            <a:r>
              <a:rPr lang="en-US" dirty="0" smtClean="0"/>
              <a:t>, </a:t>
            </a:r>
            <a:r>
              <a:rPr lang="en-US" b="1" dirty="0" smtClean="0"/>
              <a:t>bodies of water</a:t>
            </a:r>
            <a:r>
              <a:rPr lang="en-US" dirty="0" smtClean="0"/>
              <a:t>.</a:t>
            </a:r>
          </a:p>
          <a:p>
            <a:pPr lvl="1">
              <a:lnSpc>
                <a:spcPct val="80000"/>
              </a:lnSpc>
            </a:pPr>
            <a:r>
              <a:rPr lang="en-US" b="1" dirty="0" smtClean="0"/>
              <a:t>CULTURAL BOUNDARIES</a:t>
            </a:r>
          </a:p>
          <a:p>
            <a:pPr lvl="2">
              <a:lnSpc>
                <a:spcPct val="80000"/>
              </a:lnSpc>
            </a:pPr>
            <a:r>
              <a:rPr lang="en-US" dirty="0" smtClean="0"/>
              <a:t>Cultural boundaries also ought to be </a:t>
            </a:r>
            <a:r>
              <a:rPr lang="en-US" b="1" dirty="0" smtClean="0"/>
              <a:t>easily distinguished</a:t>
            </a:r>
            <a:r>
              <a:rPr lang="en-US" dirty="0" smtClean="0"/>
              <a:t>, and </a:t>
            </a:r>
            <a:r>
              <a:rPr lang="en-US" b="1" dirty="0" smtClean="0"/>
              <a:t>permanent</a:t>
            </a:r>
            <a:r>
              <a:rPr lang="en-US" dirty="0" smtClean="0"/>
              <a:t> – but that is not always possible.</a:t>
            </a:r>
          </a:p>
          <a:p>
            <a:pPr lvl="2">
              <a:lnSpc>
                <a:spcPct val="80000"/>
              </a:lnSpc>
            </a:pPr>
            <a:r>
              <a:rPr lang="en-US" dirty="0" smtClean="0"/>
              <a:t>Examples: </a:t>
            </a:r>
            <a:r>
              <a:rPr lang="en-US" b="1" dirty="0" smtClean="0"/>
              <a:t>Ethnic</a:t>
            </a:r>
            <a:r>
              <a:rPr lang="en-US" dirty="0" smtClean="0"/>
              <a:t> (language, religion), </a:t>
            </a:r>
            <a:r>
              <a:rPr lang="en-US" b="1" dirty="0" smtClean="0"/>
              <a:t>geometric</a:t>
            </a:r>
          </a:p>
          <a:p>
            <a:pPr>
              <a:lnSpc>
                <a:spcPct val="80000"/>
              </a:lnSpc>
            </a:pPr>
            <a:r>
              <a:rPr lang="en-US" dirty="0" smtClean="0"/>
              <a:t>The best boundaries are those </a:t>
            </a:r>
            <a:r>
              <a:rPr lang="en-US" b="1" dirty="0" smtClean="0"/>
              <a:t>everyone accepts </a:t>
            </a:r>
            <a:r>
              <a:rPr lang="en-US" dirty="0" smtClean="0"/>
              <a:t>– regardless of how they are drawn!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620713" y="504825"/>
            <a:ext cx="9459912" cy="1198563"/>
          </a:xfrm>
        </p:spPr>
        <p:txBody>
          <a:bodyPr/>
          <a:lstStyle/>
          <a:p>
            <a:pPr>
              <a:buSzPct val="3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4800" b="1" dirty="0" smtClean="0"/>
              <a:t>Definitions: "States" &amp; "States"</a:t>
            </a:r>
          </a:p>
        </p:txBody>
      </p:sp>
      <p:sp>
        <p:nvSpPr>
          <p:cNvPr id="4098" name="Rectangle 2"/>
          <p:cNvSpPr>
            <a:spLocks noGrp="1" noChangeArrowheads="1"/>
          </p:cNvSpPr>
          <p:nvPr>
            <p:ph type="body" idx="1"/>
          </p:nvPr>
        </p:nvSpPr>
        <p:spPr>
          <a:xfrm>
            <a:off x="914400" y="2057400"/>
            <a:ext cx="8763000" cy="5226050"/>
          </a:xfrm>
        </p:spPr>
        <p:txBody>
          <a:bodyPr>
            <a:normAutofit fontScale="92500" lnSpcReduction="10000"/>
          </a:bodyPr>
          <a:lstStyle/>
          <a:p>
            <a:pPr>
              <a:lnSpc>
                <a:spcPct val="90000"/>
              </a:lnSpc>
              <a:spcBef>
                <a:spcPts val="563"/>
              </a:spcBef>
              <a:spcAft>
                <a:spcPct val="0"/>
              </a:spcAft>
              <a:buSzPct val="70000"/>
              <a:tabLst>
                <a:tab pos="723900" algn="l"/>
                <a:tab pos="1447800" algn="l"/>
                <a:tab pos="2171700" algn="l"/>
                <a:tab pos="2895600" algn="l"/>
                <a:tab pos="3619500" algn="l"/>
                <a:tab pos="4343400" algn="l"/>
                <a:tab pos="5067300" algn="l"/>
                <a:tab pos="5791200" algn="l"/>
                <a:tab pos="6515100" algn="l"/>
                <a:tab pos="7239000" algn="l"/>
              </a:tabLst>
            </a:pPr>
            <a:r>
              <a:rPr lang="en-GB" sz="3600" dirty="0" smtClean="0"/>
              <a:t>"</a:t>
            </a:r>
            <a:r>
              <a:rPr lang="en-GB" sz="3600" b="1" dirty="0" smtClean="0"/>
              <a:t>States</a:t>
            </a:r>
            <a:r>
              <a:rPr lang="en-GB" sz="3600" dirty="0" smtClean="0"/>
              <a:t>"</a:t>
            </a:r>
          </a:p>
          <a:p>
            <a:pPr lvl="1">
              <a:lnSpc>
                <a:spcPct val="90000"/>
              </a:lnSpc>
              <a:spcBef>
                <a:spcPts val="563"/>
              </a:spcBef>
              <a:spcAft>
                <a:spcPct val="0"/>
              </a:spcAft>
              <a:buSzPct val="59000"/>
              <a:tabLst>
                <a:tab pos="723900" algn="l"/>
                <a:tab pos="1447800" algn="l"/>
                <a:tab pos="2171700" algn="l"/>
                <a:tab pos="2895600" algn="l"/>
                <a:tab pos="3619500" algn="l"/>
                <a:tab pos="4343400" algn="l"/>
                <a:tab pos="5067300" algn="l"/>
                <a:tab pos="5791200" algn="l"/>
                <a:tab pos="6515100" algn="l"/>
                <a:tab pos="7239000" algn="l"/>
              </a:tabLst>
            </a:pPr>
            <a:r>
              <a:rPr lang="en-GB" sz="3200" dirty="0" smtClean="0"/>
              <a:t>States are </a:t>
            </a:r>
            <a:r>
              <a:rPr lang="en-GB" sz="3200" b="1" dirty="0" smtClean="0"/>
              <a:t>political</a:t>
            </a:r>
            <a:r>
              <a:rPr lang="en-GB" sz="3200" dirty="0" smtClean="0"/>
              <a:t> </a:t>
            </a:r>
            <a:r>
              <a:rPr lang="en-GB" sz="3200" b="1" dirty="0" smtClean="0"/>
              <a:t>units</a:t>
            </a:r>
            <a:r>
              <a:rPr lang="en-GB" sz="3200" dirty="0" smtClean="0"/>
              <a:t> that have:</a:t>
            </a:r>
          </a:p>
          <a:p>
            <a:pPr lvl="2">
              <a:lnSpc>
                <a:spcPct val="90000"/>
              </a:lnSpc>
              <a:spcBef>
                <a:spcPts val="563"/>
              </a:spcBef>
              <a:spcAft>
                <a:spcPct val="0"/>
              </a:spcAft>
              <a:tabLst>
                <a:tab pos="723900" algn="l"/>
                <a:tab pos="1447800" algn="l"/>
                <a:tab pos="2171700" algn="l"/>
                <a:tab pos="2895600" algn="l"/>
                <a:tab pos="3619500" algn="l"/>
                <a:tab pos="4343400" algn="l"/>
                <a:tab pos="5067300" algn="l"/>
                <a:tab pos="5791200" algn="l"/>
                <a:tab pos="6515100" algn="l"/>
                <a:tab pos="7239000" algn="l"/>
              </a:tabLst>
            </a:pPr>
            <a:r>
              <a:rPr lang="en-GB" sz="2800" dirty="0" smtClean="0"/>
              <a:t>Defined territories;</a:t>
            </a:r>
          </a:p>
          <a:p>
            <a:pPr lvl="2">
              <a:lnSpc>
                <a:spcPct val="90000"/>
              </a:lnSpc>
              <a:spcBef>
                <a:spcPts val="563"/>
              </a:spcBef>
              <a:spcAft>
                <a:spcPct val="0"/>
              </a:spcAft>
              <a:tabLst>
                <a:tab pos="723900" algn="l"/>
                <a:tab pos="1447800" algn="l"/>
                <a:tab pos="2171700" algn="l"/>
                <a:tab pos="2895600" algn="l"/>
                <a:tab pos="3619500" algn="l"/>
                <a:tab pos="4343400" algn="l"/>
                <a:tab pos="5067300" algn="l"/>
                <a:tab pos="5791200" algn="l"/>
                <a:tab pos="6515100" algn="l"/>
                <a:tab pos="7239000" algn="l"/>
              </a:tabLst>
            </a:pPr>
            <a:r>
              <a:rPr lang="en-GB" sz="2800" dirty="0" smtClean="0"/>
              <a:t>A permanent population;</a:t>
            </a:r>
          </a:p>
          <a:p>
            <a:pPr lvl="2">
              <a:lnSpc>
                <a:spcPct val="90000"/>
              </a:lnSpc>
              <a:spcBef>
                <a:spcPts val="563"/>
              </a:spcBef>
              <a:spcAft>
                <a:spcPct val="0"/>
              </a:spcAft>
              <a:tabLst>
                <a:tab pos="723900" algn="l"/>
                <a:tab pos="1447800" algn="l"/>
                <a:tab pos="2171700" algn="l"/>
                <a:tab pos="2895600" algn="l"/>
                <a:tab pos="3619500" algn="l"/>
                <a:tab pos="4343400" algn="l"/>
                <a:tab pos="5067300" algn="l"/>
                <a:tab pos="5791200" algn="l"/>
                <a:tab pos="6515100" algn="l"/>
                <a:tab pos="7239000" algn="l"/>
              </a:tabLst>
            </a:pPr>
            <a:r>
              <a:rPr lang="en-GB" sz="2800" dirty="0" smtClean="0"/>
              <a:t>Are fully independent and </a:t>
            </a:r>
            <a:r>
              <a:rPr lang="en-GB" sz="2800" b="1" dirty="0" smtClean="0"/>
              <a:t>sovereign.</a:t>
            </a:r>
          </a:p>
          <a:p>
            <a:pPr>
              <a:lnSpc>
                <a:spcPct val="90000"/>
              </a:lnSpc>
              <a:spcBef>
                <a:spcPts val="563"/>
              </a:spcBef>
              <a:spcAft>
                <a:spcPct val="0"/>
              </a:spcAft>
              <a:buSzPct val="70000"/>
              <a:tabLst>
                <a:tab pos="723900" algn="l"/>
                <a:tab pos="1447800" algn="l"/>
                <a:tab pos="2171700" algn="l"/>
                <a:tab pos="2895600" algn="l"/>
                <a:tab pos="3619500" algn="l"/>
                <a:tab pos="4343400" algn="l"/>
                <a:tab pos="5067300" algn="l"/>
                <a:tab pos="5791200" algn="l"/>
                <a:tab pos="6515100" algn="l"/>
                <a:tab pos="7239000" algn="l"/>
              </a:tabLst>
            </a:pPr>
            <a:r>
              <a:rPr lang="en-GB" sz="3600" dirty="0" smtClean="0"/>
              <a:t>"</a:t>
            </a:r>
            <a:r>
              <a:rPr lang="en-GB" sz="3600" b="1" dirty="0" smtClean="0"/>
              <a:t>States</a:t>
            </a:r>
            <a:r>
              <a:rPr lang="en-GB" sz="3600" dirty="0" smtClean="0"/>
              <a:t>"</a:t>
            </a:r>
          </a:p>
          <a:p>
            <a:pPr lvl="1">
              <a:lnSpc>
                <a:spcPct val="90000"/>
              </a:lnSpc>
              <a:spcBef>
                <a:spcPts val="563"/>
              </a:spcBef>
              <a:spcAft>
                <a:spcPct val="0"/>
              </a:spcAft>
              <a:buSzPct val="59000"/>
              <a:tabLst>
                <a:tab pos="723900" algn="l"/>
                <a:tab pos="1447800" algn="l"/>
                <a:tab pos="2171700" algn="l"/>
                <a:tab pos="2895600" algn="l"/>
                <a:tab pos="3619500" algn="l"/>
                <a:tab pos="4343400" algn="l"/>
                <a:tab pos="5067300" algn="l"/>
                <a:tab pos="5791200" algn="l"/>
                <a:tab pos="6515100" algn="l"/>
                <a:tab pos="7239000" algn="l"/>
              </a:tabLst>
            </a:pPr>
            <a:r>
              <a:rPr lang="en-GB" sz="3200" dirty="0" smtClean="0"/>
              <a:t>States are </a:t>
            </a:r>
            <a:r>
              <a:rPr lang="en-GB" sz="3200" b="1" dirty="0" smtClean="0"/>
              <a:t>political</a:t>
            </a:r>
            <a:r>
              <a:rPr lang="en-GB" sz="3200" dirty="0" smtClean="0"/>
              <a:t> </a:t>
            </a:r>
            <a:r>
              <a:rPr lang="en-GB" sz="3200" b="1" dirty="0" smtClean="0"/>
              <a:t>units</a:t>
            </a:r>
            <a:r>
              <a:rPr lang="en-GB" sz="3200" dirty="0" smtClean="0"/>
              <a:t> that are:</a:t>
            </a:r>
          </a:p>
          <a:p>
            <a:pPr lvl="2">
              <a:lnSpc>
                <a:spcPct val="90000"/>
              </a:lnSpc>
              <a:spcBef>
                <a:spcPts val="563"/>
              </a:spcBef>
              <a:spcAft>
                <a:spcPct val="0"/>
              </a:spcAft>
              <a:tabLst>
                <a:tab pos="723900" algn="l"/>
                <a:tab pos="1447800" algn="l"/>
                <a:tab pos="2171700" algn="l"/>
                <a:tab pos="2895600" algn="l"/>
                <a:tab pos="3619500" algn="l"/>
                <a:tab pos="4343400" algn="l"/>
                <a:tab pos="5067300" algn="l"/>
                <a:tab pos="5791200" algn="l"/>
                <a:tab pos="6515100" algn="l"/>
                <a:tab pos="7239000" algn="l"/>
              </a:tabLst>
            </a:pPr>
            <a:r>
              <a:rPr lang="en-GB" sz="2800" dirty="0" smtClean="0"/>
              <a:t>Part of a federal government;</a:t>
            </a:r>
          </a:p>
          <a:p>
            <a:pPr lvl="2">
              <a:lnSpc>
                <a:spcPct val="90000"/>
              </a:lnSpc>
              <a:spcBef>
                <a:spcPts val="563"/>
              </a:spcBef>
              <a:spcAft>
                <a:spcPct val="0"/>
              </a:spcAft>
              <a:tabLst>
                <a:tab pos="723900" algn="l"/>
                <a:tab pos="1447800" algn="l"/>
                <a:tab pos="2171700" algn="l"/>
                <a:tab pos="2895600" algn="l"/>
                <a:tab pos="3619500" algn="l"/>
                <a:tab pos="4343400" algn="l"/>
                <a:tab pos="5067300" algn="l"/>
                <a:tab pos="5791200" algn="l"/>
                <a:tab pos="6515100" algn="l"/>
                <a:tab pos="7239000" algn="l"/>
              </a:tabLst>
            </a:pPr>
            <a:r>
              <a:rPr lang="en-GB" sz="2800" dirty="0" smtClean="0"/>
              <a:t>Have </a:t>
            </a:r>
            <a:r>
              <a:rPr lang="en-GB" sz="2800" b="1" dirty="0" smtClean="0"/>
              <a:t>limited independence</a:t>
            </a:r>
            <a:r>
              <a:rPr lang="en-GB" sz="2800" dirty="0" smtClean="0"/>
              <a:t> (or </a:t>
            </a:r>
            <a:r>
              <a:rPr lang="en-GB" sz="2800" b="1" u="sng" dirty="0" smtClean="0"/>
              <a:t>sovereignty</a:t>
            </a:r>
            <a:r>
              <a:rPr lang="en-GB" sz="2800" b="1" dirty="0" smtClean="0"/>
              <a:t>).</a:t>
            </a:r>
          </a:p>
          <a:p>
            <a:pPr lvl="2">
              <a:lnSpc>
                <a:spcPct val="90000"/>
              </a:lnSpc>
              <a:spcBef>
                <a:spcPts val="563"/>
              </a:spcBef>
              <a:spcAft>
                <a:spcPct val="0"/>
              </a:spcAft>
              <a:tabLst>
                <a:tab pos="723900" algn="l"/>
                <a:tab pos="1447800" algn="l"/>
                <a:tab pos="2171700" algn="l"/>
                <a:tab pos="2895600" algn="l"/>
                <a:tab pos="3619500" algn="l"/>
                <a:tab pos="4343400" algn="l"/>
                <a:tab pos="5067300" algn="l"/>
                <a:tab pos="5791200" algn="l"/>
                <a:tab pos="6515100" algn="l"/>
                <a:tab pos="7239000" algn="l"/>
              </a:tabLst>
            </a:pPr>
            <a:r>
              <a:rPr lang="en-GB" sz="2800" b="1" dirty="0" smtClean="0"/>
              <a:t>Sovereignty: </a:t>
            </a:r>
            <a:r>
              <a:rPr lang="en-GB" sz="2800" dirty="0" smtClean="0"/>
              <a:t>control of internal affairs, without interference by other states.</a:t>
            </a:r>
            <a:endParaRPr lang="en-GB" sz="2800" b="1" dirty="0" smtClean="0"/>
          </a:p>
          <a:p>
            <a:pPr>
              <a:lnSpc>
                <a:spcPct val="90000"/>
              </a:lnSpc>
              <a:spcBef>
                <a:spcPts val="563"/>
              </a:spcBef>
              <a:spcAft>
                <a:spcPct val="0"/>
              </a:spcAft>
              <a:tabLst>
                <a:tab pos="723900" algn="l"/>
                <a:tab pos="1447800" algn="l"/>
                <a:tab pos="2171700" algn="l"/>
                <a:tab pos="2895600" algn="l"/>
                <a:tab pos="3619500" algn="l"/>
                <a:tab pos="4343400" algn="l"/>
                <a:tab pos="5067300" algn="l"/>
                <a:tab pos="5791200" algn="l"/>
                <a:tab pos="6515100" algn="l"/>
                <a:tab pos="7239000" algn="l"/>
              </a:tabLst>
            </a:pPr>
            <a:r>
              <a:rPr lang="en-GB" sz="3600" dirty="0" smtClean="0"/>
              <a:t>"</a:t>
            </a:r>
            <a:r>
              <a:rPr lang="en-GB" sz="3600" b="1" dirty="0" smtClean="0"/>
              <a:t>Country</a:t>
            </a:r>
            <a:r>
              <a:rPr lang="en-GB" sz="3600" dirty="0" smtClean="0"/>
              <a:t>" is </a:t>
            </a:r>
            <a:r>
              <a:rPr lang="en-GB" sz="3600" b="1" u="sng" dirty="0" smtClean="0"/>
              <a:t>roughly</a:t>
            </a:r>
            <a:r>
              <a:rPr lang="en-GB" sz="3600" b="1" dirty="0" smtClean="0"/>
              <a:t> equivalent</a:t>
            </a:r>
            <a:r>
              <a:rPr lang="en-GB" sz="3600" dirty="0" smtClean="0"/>
              <a:t> to "state."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p:txBody>
          <a:bodyPr/>
          <a:lstStyle/>
          <a:p>
            <a:r>
              <a:rPr lang="en-US" sz="6600" b="1" dirty="0" smtClean="0"/>
              <a:t>Frontiers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1143000"/>
            <a:ext cx="4114800" cy="3200400"/>
          </a:xfrm>
        </p:spPr>
        <p:txBody>
          <a:bodyPr/>
          <a:lstStyle/>
          <a:p>
            <a:r>
              <a:rPr lang="en-US" sz="5400" b="1" smtClean="0"/>
              <a:t>Physical Boundaries</a:t>
            </a:r>
          </a:p>
        </p:txBody>
      </p:sp>
      <p:grpSp>
        <p:nvGrpSpPr>
          <p:cNvPr id="21508" name="Group 16"/>
          <p:cNvGrpSpPr>
            <a:grpSpLocks/>
          </p:cNvGrpSpPr>
          <p:nvPr/>
        </p:nvGrpSpPr>
        <p:grpSpPr bwMode="auto">
          <a:xfrm>
            <a:off x="2667000" y="3962400"/>
            <a:ext cx="2209800" cy="1752600"/>
            <a:chOff x="1536" y="2544"/>
            <a:chExt cx="1392" cy="1104"/>
          </a:xfrm>
        </p:grpSpPr>
        <p:sp>
          <p:nvSpPr>
            <p:cNvPr id="21509" name="Rectangle 5"/>
            <p:cNvSpPr>
              <a:spLocks noChangeArrowheads="1"/>
            </p:cNvSpPr>
            <p:nvPr/>
          </p:nvSpPr>
          <p:spPr bwMode="auto">
            <a:xfrm>
              <a:off x="1536" y="2544"/>
              <a:ext cx="1392" cy="1104"/>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0" name="Rectangle 7"/>
            <p:cNvSpPr>
              <a:spLocks noChangeArrowheads="1"/>
            </p:cNvSpPr>
            <p:nvPr/>
          </p:nvSpPr>
          <p:spPr bwMode="auto">
            <a:xfrm>
              <a:off x="2592" y="2643"/>
              <a:ext cx="192" cy="192"/>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1" name="Rectangle 8"/>
            <p:cNvSpPr>
              <a:spLocks noChangeArrowheads="1"/>
            </p:cNvSpPr>
            <p:nvPr/>
          </p:nvSpPr>
          <p:spPr bwMode="auto">
            <a:xfrm>
              <a:off x="2592" y="2979"/>
              <a:ext cx="192" cy="192"/>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2" name="Rectangle 9"/>
            <p:cNvSpPr>
              <a:spLocks noChangeArrowheads="1"/>
            </p:cNvSpPr>
            <p:nvPr/>
          </p:nvSpPr>
          <p:spPr bwMode="auto">
            <a:xfrm>
              <a:off x="2592" y="3315"/>
              <a:ext cx="192" cy="192"/>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3" name="Text Box 11"/>
            <p:cNvSpPr txBox="1">
              <a:spLocks noChangeArrowheads="1"/>
            </p:cNvSpPr>
            <p:nvPr/>
          </p:nvSpPr>
          <p:spPr bwMode="auto">
            <a:xfrm>
              <a:off x="1926" y="2595"/>
              <a:ext cx="638" cy="2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t>Water</a:t>
              </a:r>
            </a:p>
          </p:txBody>
        </p:sp>
        <p:sp>
          <p:nvSpPr>
            <p:cNvPr id="21514" name="Text Box 12"/>
            <p:cNvSpPr txBox="1">
              <a:spLocks noChangeArrowheads="1"/>
            </p:cNvSpPr>
            <p:nvPr/>
          </p:nvSpPr>
          <p:spPr bwMode="auto">
            <a:xfrm>
              <a:off x="1915" y="2931"/>
              <a:ext cx="649" cy="2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t>Desert</a:t>
              </a:r>
            </a:p>
          </p:txBody>
        </p:sp>
        <p:sp>
          <p:nvSpPr>
            <p:cNvPr id="21515" name="Text Box 13"/>
            <p:cNvSpPr txBox="1">
              <a:spLocks noChangeArrowheads="1"/>
            </p:cNvSpPr>
            <p:nvPr/>
          </p:nvSpPr>
          <p:spPr bwMode="auto">
            <a:xfrm>
              <a:off x="1562" y="3267"/>
              <a:ext cx="1002" cy="2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t>Mountains</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504825"/>
            <a:ext cx="9471025" cy="1171575"/>
          </a:xfrm>
        </p:spPr>
        <p:txBody>
          <a:bodyPr/>
          <a:lstStyle/>
          <a:p>
            <a:r>
              <a:rPr lang="en-US" sz="4800" b="1" smtClean="0"/>
              <a:t>Problems With Physical Boundaries</a:t>
            </a:r>
          </a:p>
        </p:txBody>
      </p:sp>
      <p:sp>
        <p:nvSpPr>
          <p:cNvPr id="22531" name="Rectangle 3"/>
          <p:cNvSpPr>
            <a:spLocks noGrp="1" noChangeArrowheads="1"/>
          </p:cNvSpPr>
          <p:nvPr>
            <p:ph type="body" sz="half" idx="1"/>
          </p:nvPr>
        </p:nvSpPr>
        <p:spPr>
          <a:xfrm>
            <a:off x="609600" y="1981200"/>
            <a:ext cx="3806825" cy="5257800"/>
          </a:xfrm>
        </p:spPr>
        <p:txBody>
          <a:bodyPr anchor="ctr" anchorCtr="0"/>
          <a:lstStyle/>
          <a:p>
            <a:pPr marL="342900" indent="-342900">
              <a:lnSpc>
                <a:spcPct val="90000"/>
              </a:lnSpc>
              <a:spcBef>
                <a:spcPct val="20000"/>
              </a:spcBef>
              <a:spcAft>
                <a:spcPct val="0"/>
              </a:spcAft>
              <a:buSzPct val="100000"/>
            </a:pPr>
            <a:r>
              <a:rPr lang="en-US" sz="2400" dirty="0" smtClean="0"/>
              <a:t>Unless they are truly </a:t>
            </a:r>
            <a:r>
              <a:rPr lang="en-US" sz="2400" b="1" dirty="0" smtClean="0"/>
              <a:t>impassable</a:t>
            </a:r>
            <a:r>
              <a:rPr lang="en-US" sz="2400" dirty="0" smtClean="0"/>
              <a:t> – and with modern technology, </a:t>
            </a:r>
            <a:r>
              <a:rPr lang="en-US" sz="2400" u="sng" dirty="0" smtClean="0"/>
              <a:t>nothing</a:t>
            </a:r>
            <a:r>
              <a:rPr lang="en-US" sz="2400" dirty="0" smtClean="0"/>
              <a:t> </a:t>
            </a:r>
            <a:r>
              <a:rPr lang="en-US" sz="2400" u="sng" dirty="0" smtClean="0"/>
              <a:t>is</a:t>
            </a:r>
            <a:r>
              <a:rPr lang="en-US" sz="2400" dirty="0" smtClean="0"/>
              <a:t> – physical boundaries only work well if everyone agrees on them.</a:t>
            </a:r>
          </a:p>
          <a:p>
            <a:pPr marL="342900" indent="-342900">
              <a:lnSpc>
                <a:spcPct val="90000"/>
              </a:lnSpc>
              <a:spcBef>
                <a:spcPct val="20000"/>
              </a:spcBef>
              <a:spcAft>
                <a:spcPct val="0"/>
              </a:spcAft>
              <a:buSzPct val="100000"/>
            </a:pPr>
            <a:r>
              <a:rPr lang="en-US" sz="2400" dirty="0" smtClean="0"/>
              <a:t>Defining boundaries is often contentious.</a:t>
            </a:r>
          </a:p>
          <a:p>
            <a:pPr marL="342900" indent="-342900">
              <a:lnSpc>
                <a:spcPct val="90000"/>
              </a:lnSpc>
              <a:spcBef>
                <a:spcPct val="20000"/>
              </a:spcBef>
              <a:spcAft>
                <a:spcPct val="0"/>
              </a:spcAft>
              <a:buSzPct val="100000"/>
            </a:pPr>
            <a:r>
              <a:rPr lang="en-US" sz="2400" dirty="0" smtClean="0"/>
              <a:t>Water boundaries have special problems:</a:t>
            </a:r>
          </a:p>
          <a:p>
            <a:pPr marL="742950" lvl="1" indent="-285750">
              <a:lnSpc>
                <a:spcPct val="90000"/>
              </a:lnSpc>
              <a:spcBef>
                <a:spcPct val="20000"/>
              </a:spcBef>
              <a:spcAft>
                <a:spcPct val="0"/>
              </a:spcAft>
              <a:buSzPct val="100000"/>
            </a:pPr>
            <a:r>
              <a:rPr lang="en-US" sz="2000" dirty="0" smtClean="0"/>
              <a:t>Rivers shift courses.</a:t>
            </a:r>
          </a:p>
          <a:p>
            <a:pPr marL="742950" lvl="1" indent="-285750">
              <a:lnSpc>
                <a:spcPct val="90000"/>
              </a:lnSpc>
              <a:spcBef>
                <a:spcPct val="20000"/>
              </a:spcBef>
              <a:spcAft>
                <a:spcPct val="0"/>
              </a:spcAft>
              <a:buSzPct val="100000"/>
            </a:pPr>
            <a:r>
              <a:rPr lang="en-US" sz="2000" dirty="0" smtClean="0"/>
              <a:t>Oceans don’t have obvious boundaries – and nations can claim large areas for security or economic reasons.</a:t>
            </a:r>
          </a:p>
        </p:txBody>
      </p:sp>
      <p:sp>
        <p:nvSpPr>
          <p:cNvPr id="22534" name="Rectangle 7"/>
          <p:cNvSpPr>
            <a:spLocks noChangeArrowheads="1"/>
          </p:cNvSpPr>
          <p:nvPr/>
        </p:nvSpPr>
        <p:spPr bwMode="auto">
          <a:xfrm>
            <a:off x="4495800" y="5410200"/>
            <a:ext cx="5432425"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42900" indent="-342900" defTabSz="719138">
              <a:lnSpc>
                <a:spcPct val="90000"/>
              </a:lnSpc>
              <a:spcBef>
                <a:spcPct val="20000"/>
              </a:spcBef>
              <a:buClr>
                <a:srgbClr val="000000"/>
              </a:buClr>
              <a:buSzPct val="100000"/>
              <a:buFont typeface="Times New Roman" pitchFamily="18" charset="0"/>
              <a:buBlip>
                <a:blip r:embed="rId2"/>
              </a:buBlip>
            </a:pPr>
            <a:r>
              <a:rPr lang="en-US" sz="2000" dirty="0" smtClean="0">
                <a:solidFill>
                  <a:srgbClr val="000000"/>
                </a:solidFill>
              </a:rPr>
              <a:t>"In </a:t>
            </a:r>
            <a:r>
              <a:rPr lang="en-US" sz="2000" dirty="0">
                <a:solidFill>
                  <a:srgbClr val="000000"/>
                </a:solidFill>
              </a:rPr>
              <a:t>the exclusive economic zone, the coastal State has sovereign rights for the purpose of exploring and exploiting, conserving and managing the natural resources, whether living or non-living ... The exclusive economic zone shall not extend beyond 200 nautical miles </a:t>
            </a:r>
            <a:r>
              <a:rPr lang="en-US" sz="2000" dirty="0" smtClean="0">
                <a:solidFill>
                  <a:srgbClr val="000000"/>
                </a:solidFill>
              </a:rPr>
              <a:t>…"  </a:t>
            </a:r>
            <a:r>
              <a:rPr lang="en-US" sz="2000" dirty="0">
                <a:solidFill>
                  <a:srgbClr val="000000"/>
                </a:solidFill>
              </a:rPr>
              <a:t>		</a:t>
            </a:r>
            <a:r>
              <a:rPr lang="en-US" sz="2000" i="1" dirty="0">
                <a:solidFill>
                  <a:srgbClr val="000000"/>
                </a:solidFill>
              </a:rPr>
              <a:t>Convention on the Law of the Sea, Part V</a:t>
            </a:r>
          </a:p>
        </p:txBody>
      </p:sp>
      <p:sp>
        <p:nvSpPr>
          <p:cNvPr id="22535" name="Rectangle 8"/>
          <p:cNvSpPr>
            <a:spLocks noChangeArrowheads="1"/>
          </p:cNvSpPr>
          <p:nvPr/>
        </p:nvSpPr>
        <p:spPr bwMode="auto">
          <a:xfrm>
            <a:off x="3077169" y="7282676"/>
            <a:ext cx="7003456" cy="2769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i="1" dirty="0" smtClean="0"/>
              <a:t>Sources: http</a:t>
            </a:r>
            <a:r>
              <a:rPr lang="en-US" sz="1200" i="1" dirty="0"/>
              <a:t>://</a:t>
            </a:r>
            <a:r>
              <a:rPr lang="en-US" sz="1200" i="1" dirty="0" smtClean="0"/>
              <a:t>www.hri.org/docs/LOS/part5-1.html</a:t>
            </a:r>
            <a:r>
              <a:rPr lang="en-US" sz="1200" i="1" dirty="0"/>
              <a:t>; http://earthguide.ucsd.edu/fishes/kinds/images/eez_us.jpg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a:xfrm>
            <a:off x="696913" y="504825"/>
            <a:ext cx="9080500" cy="1196975"/>
          </a:xfrm>
        </p:spPr>
        <p:txBody>
          <a:bodyPr/>
          <a:lstStyle/>
          <a:p>
            <a:r>
              <a:rPr lang="en-US" b="1" dirty="0" smtClean="0"/>
              <a:t>UN Convention on the Law of the Sea</a:t>
            </a: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113" y="1646238"/>
            <a:ext cx="8305800" cy="565785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3512" y="6294437"/>
            <a:ext cx="4343400" cy="1200329"/>
          </a:xfrm>
          <a:prstGeom prst="rect">
            <a:avLst/>
          </a:prstGeom>
          <a:solidFill>
            <a:schemeClr val="bg1"/>
          </a:solidFill>
          <a:ln w="9525">
            <a:solidFill>
              <a:srgbClr val="FF0000"/>
            </a:solidFill>
            <a:miter lim="800000"/>
            <a:headEnd/>
            <a:tailEnd/>
          </a:ln>
          <a:effectLst/>
        </p:spPr>
        <p:txBody>
          <a:bodyPr wrap="square" rtlCol="0">
            <a:spAutoFit/>
          </a:bodyPr>
          <a:lstStyle/>
          <a:p>
            <a:r>
              <a:rPr lang="en-US" b="1" dirty="0" smtClean="0">
                <a:solidFill>
                  <a:schemeClr val="accent2"/>
                </a:solidFill>
              </a:rPr>
              <a:t>Keep in mind – the US has </a:t>
            </a:r>
            <a:r>
              <a:rPr lang="en-US" b="1" u="sng" dirty="0" smtClean="0">
                <a:solidFill>
                  <a:schemeClr val="accent2"/>
                </a:solidFill>
              </a:rPr>
              <a:t>not</a:t>
            </a:r>
            <a:r>
              <a:rPr lang="en-US" b="1" dirty="0" smtClean="0">
                <a:solidFill>
                  <a:schemeClr val="accent2"/>
                </a:solidFill>
              </a:rPr>
              <a:t> signed the Convention (though it helped negotiate it).</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5400" b="1" smtClean="0"/>
              <a:t>Cultural Boundaries</a:t>
            </a:r>
          </a:p>
        </p:txBody>
      </p:sp>
      <p:sp>
        <p:nvSpPr>
          <p:cNvPr id="24579" name="Rectangle 3"/>
          <p:cNvSpPr>
            <a:spLocks noGrp="1" noChangeArrowheads="1"/>
          </p:cNvSpPr>
          <p:nvPr>
            <p:ph type="body" idx="1"/>
          </p:nvPr>
        </p:nvSpPr>
        <p:spPr>
          <a:xfrm>
            <a:off x="914400" y="1905000"/>
            <a:ext cx="8763000" cy="5224463"/>
          </a:xfrm>
        </p:spPr>
        <p:txBody>
          <a:bodyPr/>
          <a:lstStyle/>
          <a:p>
            <a:r>
              <a:rPr lang="en-US" b="1" dirty="0" smtClean="0"/>
              <a:t>ETHNIC (religious &amp; linguistic)</a:t>
            </a:r>
          </a:p>
          <a:p>
            <a:pPr lvl="1"/>
            <a:r>
              <a:rPr lang="en-US" dirty="0" smtClean="0"/>
              <a:t>Boundaries drawn on the basis of cultural characteristics.</a:t>
            </a:r>
          </a:p>
          <a:p>
            <a:pPr lvl="1"/>
            <a:r>
              <a:rPr lang="en-US" dirty="0" smtClean="0"/>
              <a:t>No country on earth has perfect cultural boundaries – because no country is a perfect </a:t>
            </a:r>
            <a:r>
              <a:rPr lang="en-US" b="1" dirty="0" smtClean="0"/>
              <a:t>nation-state</a:t>
            </a:r>
            <a:r>
              <a:rPr lang="en-US" dirty="0" smtClean="0"/>
              <a:t>.</a:t>
            </a:r>
          </a:p>
          <a:p>
            <a:r>
              <a:rPr lang="en-US" b="1" dirty="0" smtClean="0"/>
              <a:t>GEOMETRIC ("mathematical")</a:t>
            </a:r>
          </a:p>
          <a:p>
            <a:pPr lvl="1"/>
            <a:r>
              <a:rPr lang="en-US" dirty="0" smtClean="0"/>
              <a:t>Arbitrary lines drawn on the map, without regard to physical or other cultural factors.</a:t>
            </a:r>
          </a:p>
          <a:p>
            <a:pPr lvl="1"/>
            <a:r>
              <a:rPr lang="en-US" dirty="0" smtClean="0"/>
              <a:t>Usually drawn before an area has a significant population.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p:txBody>
          <a:bodyPr/>
          <a:lstStyle/>
          <a:p>
            <a:r>
              <a:rPr lang="en-US" sz="4800" b="1" dirty="0" smtClean="0"/>
              <a:t>An Ethnic Boundary: Cyprus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z="5400" b="1" smtClean="0"/>
              <a:t>Irredentism</a:t>
            </a:r>
            <a:endParaRPr lang="en-US" b="1" smtClean="0"/>
          </a:p>
        </p:txBody>
      </p:sp>
      <p:sp>
        <p:nvSpPr>
          <p:cNvPr id="3" name="Content Placeholder 2"/>
          <p:cNvSpPr>
            <a:spLocks noGrp="1"/>
          </p:cNvSpPr>
          <p:nvPr>
            <p:ph sz="half" idx="1"/>
          </p:nvPr>
        </p:nvSpPr>
        <p:spPr>
          <a:xfrm>
            <a:off x="0" y="2027238"/>
            <a:ext cx="3810000" cy="5257800"/>
          </a:xfrm>
          <a:solidFill>
            <a:schemeClr val="bg1"/>
          </a:solidFill>
        </p:spPr>
        <p:txBody>
          <a:bodyPr>
            <a:normAutofit/>
          </a:bodyPr>
          <a:lstStyle/>
          <a:p>
            <a:pPr>
              <a:lnSpc>
                <a:spcPct val="90000"/>
              </a:lnSpc>
            </a:pPr>
            <a:r>
              <a:rPr lang="en-US" sz="2600" b="1" dirty="0" err="1" smtClean="0"/>
              <a:t>Irredenta</a:t>
            </a:r>
            <a:r>
              <a:rPr lang="en-US" sz="2600" dirty="0" smtClean="0"/>
              <a:t> are regions that are culturally or historically related to one country, but ruled by another country.</a:t>
            </a:r>
          </a:p>
          <a:p>
            <a:pPr>
              <a:lnSpc>
                <a:spcPct val="90000"/>
              </a:lnSpc>
            </a:pPr>
            <a:r>
              <a:rPr lang="en-US" sz="2600" b="1" dirty="0" smtClean="0"/>
              <a:t>Ethnic enclaves </a:t>
            </a:r>
            <a:r>
              <a:rPr lang="en-US" sz="2600" dirty="0" smtClean="0"/>
              <a:t>can cause friction both within countries and between countries.</a:t>
            </a:r>
          </a:p>
          <a:p>
            <a:pPr>
              <a:lnSpc>
                <a:spcPct val="90000"/>
              </a:lnSpc>
            </a:pPr>
            <a:r>
              <a:rPr lang="en-US" sz="2600" dirty="0" smtClean="0"/>
              <a:t>In most of the world national boundaries do not correspond to ethnic boundaries.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5400" b="1" smtClean="0"/>
              <a:t>Other Kinds of Boundaries?</a:t>
            </a:r>
          </a:p>
        </p:txBody>
      </p:sp>
      <p:sp>
        <p:nvSpPr>
          <p:cNvPr id="27651" name="Rectangle 3"/>
          <p:cNvSpPr>
            <a:spLocks noGrp="1" noChangeArrowheads="1"/>
          </p:cNvSpPr>
          <p:nvPr>
            <p:ph type="body" idx="1"/>
          </p:nvPr>
        </p:nvSpPr>
        <p:spPr>
          <a:xfrm>
            <a:off x="533400" y="1981200"/>
            <a:ext cx="9547225" cy="5300663"/>
          </a:xfrm>
        </p:spPr>
        <p:txBody>
          <a:bodyPr/>
          <a:lstStyle/>
          <a:p>
            <a:pPr>
              <a:lnSpc>
                <a:spcPct val="90000"/>
              </a:lnSpc>
            </a:pPr>
            <a:r>
              <a:rPr lang="en-US" b="1" dirty="0" smtClean="0"/>
              <a:t>RELICT BOUNDARIES</a:t>
            </a:r>
          </a:p>
          <a:p>
            <a:pPr lvl="1">
              <a:lnSpc>
                <a:spcPct val="90000"/>
              </a:lnSpc>
            </a:pPr>
            <a:r>
              <a:rPr lang="en-US" dirty="0" smtClean="0"/>
              <a:t>Former boundaries, which may no longer have much (or any) legal standing, but are still visible in the landscape.</a:t>
            </a:r>
          </a:p>
          <a:p>
            <a:pPr lvl="1">
              <a:lnSpc>
                <a:spcPct val="90000"/>
              </a:lnSpc>
            </a:pPr>
            <a:r>
              <a:rPr lang="en-US" dirty="0" smtClean="0"/>
              <a:t>Examples: Wales-England; Spain-Britain (the 42</a:t>
            </a:r>
            <a:r>
              <a:rPr lang="en-US" dirty="0" smtClean="0">
                <a:cs typeface="Times New Roman" pitchFamily="18" charset="0"/>
              </a:rPr>
              <a:t>º N North American boundary – now the California-Oregon boundary).</a:t>
            </a:r>
          </a:p>
          <a:p>
            <a:pPr>
              <a:lnSpc>
                <a:spcPct val="90000"/>
              </a:lnSpc>
            </a:pPr>
            <a:r>
              <a:rPr lang="en-US" b="1" dirty="0" smtClean="0"/>
              <a:t>BUFFER STATES &amp; SATELLITE STATES</a:t>
            </a:r>
          </a:p>
          <a:p>
            <a:pPr lvl="1">
              <a:lnSpc>
                <a:spcPct val="90000"/>
              </a:lnSpc>
            </a:pPr>
            <a:r>
              <a:rPr lang="en-US" dirty="0" smtClean="0"/>
              <a:t>Independent states used by major powers to reduce mutual conflict ("satellite" states are dominated by a major power – but are technically independent).</a:t>
            </a:r>
          </a:p>
          <a:p>
            <a:pPr lvl="1">
              <a:lnSpc>
                <a:spcPct val="90000"/>
              </a:lnSpc>
            </a:pPr>
            <a:r>
              <a:rPr lang="en-US" dirty="0" smtClean="0"/>
              <a:t>Examples: Eastern Europe during the Cold War; Mongolia; Nepal.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19138" y="227013"/>
            <a:ext cx="9232900" cy="1196975"/>
          </a:xfrm>
        </p:spPr>
        <p:txBody>
          <a:bodyPr/>
          <a:lstStyle/>
          <a:p>
            <a:r>
              <a:rPr lang="en-US" b="1" smtClean="0"/>
              <a:t>A Relict Boundary: Hadrian’s Wall</a:t>
            </a:r>
          </a:p>
        </p:txBody>
      </p:sp>
      <p:sp>
        <p:nvSpPr>
          <p:cNvPr id="4" name="Content Placeholder 3"/>
          <p:cNvSpPr>
            <a:spLocks noGrp="1"/>
          </p:cNvSpPr>
          <p:nvPr>
            <p:ph sz="half" idx="1"/>
          </p:nvPr>
        </p:nvSpPr>
        <p:spPr>
          <a:xfrm>
            <a:off x="620713" y="1920216"/>
            <a:ext cx="4495800" cy="5562599"/>
          </a:xfrm>
        </p:spPr>
        <p:txBody>
          <a:bodyPr>
            <a:normAutofit fontScale="92500" lnSpcReduction="20000"/>
          </a:bodyPr>
          <a:lstStyle/>
          <a:p>
            <a:pPr>
              <a:defRPr/>
            </a:pPr>
            <a:r>
              <a:rPr lang="en-US" dirty="0" smtClean="0"/>
              <a:t>In the year 122 the Roman Empire built a fortification across the north of England, dividing the Empire’s territory from that of the "barbarian" Scots to the north.</a:t>
            </a:r>
          </a:p>
          <a:p>
            <a:pPr>
              <a:defRPr/>
            </a:pPr>
            <a:r>
              <a:rPr lang="en-US" dirty="0" smtClean="0"/>
              <a:t>The Emperor Hadrian’s Wall was the most heavily fortified border in the Empire, and helped establish the boundaries of England and Scotland – but it’s </a:t>
            </a:r>
            <a:r>
              <a:rPr lang="en-US" b="1" u="sng" dirty="0" smtClean="0"/>
              <a:t>not</a:t>
            </a:r>
            <a:r>
              <a:rPr lang="en-US" dirty="0" smtClean="0"/>
              <a:t> the border today.</a:t>
            </a:r>
          </a:p>
          <a:p>
            <a:pPr>
              <a:defRPr/>
            </a:pPr>
            <a:r>
              <a:rPr lang="en-US" dirty="0" smtClean="0"/>
              <a:t>Today what’s left of the Wall is entirely within England.</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6600" b="1" smtClean="0"/>
              <a:t>Buffers</a:t>
            </a:r>
            <a:endParaRPr lang="en-US" b="1" smtClean="0"/>
          </a:p>
        </p:txBody>
      </p:sp>
      <p:sp>
        <p:nvSpPr>
          <p:cNvPr id="4" name="Content Placeholder 3"/>
          <p:cNvSpPr>
            <a:spLocks noGrp="1"/>
          </p:cNvSpPr>
          <p:nvPr>
            <p:ph sz="half" idx="1"/>
          </p:nvPr>
        </p:nvSpPr>
        <p:spPr>
          <a:xfrm>
            <a:off x="620713" y="1951038"/>
            <a:ext cx="4267200" cy="5608637"/>
          </a:xfrm>
        </p:spPr>
        <p:txBody>
          <a:bodyPr>
            <a:normAutofit/>
          </a:bodyPr>
          <a:lstStyle/>
          <a:p>
            <a:pPr marL="457200" indent="-457200">
              <a:lnSpc>
                <a:spcPct val="110000"/>
              </a:lnSpc>
              <a:spcAft>
                <a:spcPct val="0"/>
              </a:spcAft>
            </a:pPr>
            <a:r>
              <a:rPr lang="en-US" dirty="0" smtClean="0"/>
              <a:t>All of the highlighted countries have been considered "buffer states":</a:t>
            </a:r>
          </a:p>
          <a:p>
            <a:pPr lvl="1">
              <a:lnSpc>
                <a:spcPct val="110000"/>
              </a:lnSpc>
            </a:pPr>
            <a:r>
              <a:rPr lang="en-US" dirty="0" smtClean="0"/>
              <a:t>Eastern Europe (between the USSR and US allies in Western Europe).</a:t>
            </a:r>
          </a:p>
          <a:p>
            <a:pPr lvl="1">
              <a:lnSpc>
                <a:spcPct val="110000"/>
              </a:lnSpc>
            </a:pPr>
            <a:r>
              <a:rPr lang="en-US" dirty="0" smtClean="0"/>
              <a:t>Mongolia (between China and Russia)</a:t>
            </a:r>
          </a:p>
          <a:p>
            <a:pPr lvl="1">
              <a:lnSpc>
                <a:spcPct val="110000"/>
              </a:lnSpc>
            </a:pPr>
            <a:r>
              <a:rPr lang="en-US" dirty="0" smtClean="0"/>
              <a:t>Nepal and Bhutan (between India and China)</a:t>
            </a:r>
          </a:p>
          <a:p>
            <a:pPr lvl="1">
              <a:lnSpc>
                <a:spcPct val="110000"/>
              </a:lnSpc>
            </a:pPr>
            <a:r>
              <a:rPr lang="en-US" dirty="0" smtClean="0"/>
              <a:t>Jordan (between Saudi Arabia and Israel)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685800" y="504825"/>
            <a:ext cx="9091613" cy="1198563"/>
          </a:xfrm>
        </p:spPr>
        <p:txBody>
          <a:bodyPr/>
          <a:lstStyle/>
          <a:p>
            <a:pPr>
              <a:buSzPct val="36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4000" b="1" dirty="0" smtClean="0"/>
              <a:t>Definitions: "Nations" &amp; "Nation-States"</a:t>
            </a:r>
          </a:p>
        </p:txBody>
      </p:sp>
      <p:sp>
        <p:nvSpPr>
          <p:cNvPr id="4099" name="Rectangle 2"/>
          <p:cNvSpPr>
            <a:spLocks noGrp="1" noChangeArrowheads="1"/>
          </p:cNvSpPr>
          <p:nvPr>
            <p:ph type="body" idx="1"/>
          </p:nvPr>
        </p:nvSpPr>
        <p:spPr>
          <a:xfrm>
            <a:off x="838200" y="2133600"/>
            <a:ext cx="8991600" cy="5016500"/>
          </a:xfrm>
        </p:spPr>
        <p:txBody>
          <a:bodyPr/>
          <a:lstStyle/>
          <a:p>
            <a:pPr>
              <a:lnSpc>
                <a:spcPct val="90000"/>
              </a:lnSpc>
              <a:spcBef>
                <a:spcPts val="275"/>
              </a:spcBef>
              <a:spcAft>
                <a:spcPct val="0"/>
              </a:spcAft>
              <a:buSzPct val="7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3600" dirty="0" smtClean="0"/>
              <a:t>"</a:t>
            </a:r>
            <a:r>
              <a:rPr lang="en-GB" sz="3600" b="1" dirty="0" smtClean="0"/>
              <a:t>Nations</a:t>
            </a:r>
            <a:r>
              <a:rPr lang="en-GB" sz="3600" dirty="0" smtClean="0"/>
              <a:t>"</a:t>
            </a:r>
          </a:p>
          <a:p>
            <a:pPr lvl="1">
              <a:lnSpc>
                <a:spcPct val="90000"/>
              </a:lnSpc>
              <a:spcBef>
                <a:spcPts val="275"/>
              </a:spcBef>
              <a:spcAft>
                <a:spcPct val="0"/>
              </a:spcAft>
              <a:buSzPct val="59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3200" dirty="0" smtClean="0"/>
              <a:t>Nations are </a:t>
            </a:r>
            <a:r>
              <a:rPr lang="en-GB" sz="3200" b="1" u="sng" dirty="0" smtClean="0"/>
              <a:t>communities</a:t>
            </a:r>
            <a:r>
              <a:rPr lang="en-GB" sz="3200" dirty="0" smtClean="0"/>
              <a:t> or </a:t>
            </a:r>
            <a:r>
              <a:rPr lang="en-GB" sz="3200" b="1" u="sng" dirty="0" smtClean="0"/>
              <a:t>groups of people</a:t>
            </a:r>
            <a:r>
              <a:rPr lang="en-GB" sz="3200" b="1" dirty="0" smtClean="0"/>
              <a:t>: </a:t>
            </a:r>
          </a:p>
          <a:p>
            <a:pPr lvl="2">
              <a:lnSpc>
                <a:spcPct val="90000"/>
              </a:lnSpc>
              <a:spcBef>
                <a:spcPts val="275"/>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800" dirty="0" smtClean="0"/>
              <a:t>Common culture;</a:t>
            </a:r>
          </a:p>
          <a:p>
            <a:pPr lvl="2">
              <a:lnSpc>
                <a:spcPct val="90000"/>
              </a:lnSpc>
              <a:spcBef>
                <a:spcPts val="275"/>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800" dirty="0" smtClean="0"/>
              <a:t>Sense of unity, shared beliefs, language, and customs;</a:t>
            </a:r>
          </a:p>
          <a:p>
            <a:pPr lvl="2">
              <a:lnSpc>
                <a:spcPct val="90000"/>
              </a:lnSpc>
              <a:spcBef>
                <a:spcPts val="275"/>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800" dirty="0" smtClean="0"/>
              <a:t>Usually have a strong attachment to a place.</a:t>
            </a:r>
          </a:p>
          <a:p>
            <a:pPr>
              <a:lnSpc>
                <a:spcPct val="90000"/>
              </a:lnSpc>
              <a:spcBef>
                <a:spcPts val="275"/>
              </a:spcBef>
              <a:spcAft>
                <a:spcPct val="0"/>
              </a:spcAft>
              <a:buSzPct val="7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3600" dirty="0" smtClean="0"/>
              <a:t>"</a:t>
            </a:r>
            <a:r>
              <a:rPr lang="en-GB" sz="3600" b="1" dirty="0" smtClean="0"/>
              <a:t>Nation-States</a:t>
            </a:r>
            <a:r>
              <a:rPr lang="en-GB" sz="3600" dirty="0" smtClean="0"/>
              <a:t>"</a:t>
            </a:r>
          </a:p>
          <a:p>
            <a:pPr lvl="1">
              <a:lnSpc>
                <a:spcPct val="90000"/>
              </a:lnSpc>
              <a:spcBef>
                <a:spcPts val="275"/>
              </a:spcBef>
              <a:spcAft>
                <a:spcPct val="0"/>
              </a:spcAft>
              <a:buSzPct val="59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3200" dirty="0" smtClean="0"/>
              <a:t>A </a:t>
            </a:r>
            <a:r>
              <a:rPr lang="en-GB" sz="3200" b="1" dirty="0" smtClean="0"/>
              <a:t>State</a:t>
            </a:r>
            <a:r>
              <a:rPr lang="en-GB" sz="3200" dirty="0" smtClean="0"/>
              <a:t> occupied by a single </a:t>
            </a:r>
            <a:r>
              <a:rPr lang="en-GB" sz="3200" b="1" dirty="0" smtClean="0"/>
              <a:t>nation:</a:t>
            </a:r>
          </a:p>
          <a:p>
            <a:pPr lvl="2">
              <a:lnSpc>
                <a:spcPct val="90000"/>
              </a:lnSpc>
              <a:spcBef>
                <a:spcPts val="275"/>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800" dirty="0" smtClean="0"/>
              <a:t>Considered ideal;</a:t>
            </a:r>
          </a:p>
          <a:p>
            <a:pPr lvl="2">
              <a:lnSpc>
                <a:spcPct val="90000"/>
              </a:lnSpc>
              <a:spcBef>
                <a:spcPts val="275"/>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800" dirty="0" smtClean="0"/>
              <a:t>No perfect examples, but some (e.g. Japan, Norway,   Lesotho) come </a:t>
            </a:r>
            <a:r>
              <a:rPr lang="en-GB" sz="2800" u="sng" dirty="0" smtClean="0"/>
              <a:t>fairly</a:t>
            </a:r>
            <a:r>
              <a:rPr lang="en-GB" sz="2800" dirty="0" smtClean="0"/>
              <a:t> close.</a:t>
            </a:r>
          </a:p>
          <a:p>
            <a:pPr lvl="1">
              <a:lnSpc>
                <a:spcPct val="90000"/>
              </a:lnSpc>
              <a:spcBef>
                <a:spcPts val="275"/>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3200" dirty="0" smtClean="0"/>
              <a:t>Can nation-states be created?  </a:t>
            </a:r>
            <a:r>
              <a:rPr lang="en-GB" sz="3200" b="1" i="1" dirty="0" smtClean="0"/>
              <a:t>Maybe!</a:t>
            </a:r>
            <a:endParaRPr lang="en-GB" sz="32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663" y="427037"/>
            <a:ext cx="8413750" cy="1196975"/>
          </a:xfrm>
        </p:spPr>
        <p:txBody>
          <a:bodyPr/>
          <a:lstStyle/>
          <a:p>
            <a:r>
              <a:rPr lang="en-US" sz="4800" b="1" dirty="0" smtClean="0"/>
              <a:t>Democratic, Autocratic and “</a:t>
            </a:r>
            <a:r>
              <a:rPr lang="en-US" sz="4800" b="1" dirty="0" err="1" smtClean="0"/>
              <a:t>Anocratic</a:t>
            </a:r>
            <a:r>
              <a:rPr lang="en-US" sz="4800" b="1" dirty="0" smtClean="0"/>
              <a:t>” States</a:t>
            </a:r>
            <a:endParaRPr lang="en-US" sz="4800" b="1" dirty="0"/>
          </a:p>
        </p:txBody>
      </p:sp>
      <p:sp>
        <p:nvSpPr>
          <p:cNvPr id="4" name="Content Placeholder 3"/>
          <p:cNvSpPr>
            <a:spLocks noGrp="1"/>
          </p:cNvSpPr>
          <p:nvPr>
            <p:ph idx="1"/>
          </p:nvPr>
        </p:nvSpPr>
        <p:spPr>
          <a:xfrm>
            <a:off x="1476375" y="5684837"/>
            <a:ext cx="7767638" cy="1597026"/>
          </a:xfrm>
        </p:spPr>
        <p:txBody>
          <a:bodyPr>
            <a:normAutofit fontScale="85000" lnSpcReduction="10000"/>
          </a:bodyPr>
          <a:lstStyle/>
          <a:p>
            <a:r>
              <a:rPr lang="en-US" b="1" dirty="0" smtClean="0"/>
              <a:t>Democracy</a:t>
            </a:r>
            <a:r>
              <a:rPr lang="en-US" dirty="0" smtClean="0"/>
              <a:t>: Government by the people.</a:t>
            </a:r>
          </a:p>
          <a:p>
            <a:r>
              <a:rPr lang="en-US" b="1" dirty="0" smtClean="0"/>
              <a:t>Autocracy</a:t>
            </a:r>
            <a:r>
              <a:rPr lang="en-US" dirty="0" smtClean="0"/>
              <a:t>: Government by the ruler(s).</a:t>
            </a:r>
          </a:p>
          <a:p>
            <a:r>
              <a:rPr lang="en-US" b="1" dirty="0" err="1" smtClean="0"/>
              <a:t>Anocracy</a:t>
            </a:r>
            <a:r>
              <a:rPr lang="en-US" dirty="0" smtClean="0"/>
              <a:t>: Neither fully democratic nor autocratic.</a:t>
            </a:r>
            <a:endParaRPr lang="en-US" dirty="0"/>
          </a:p>
        </p:txBody>
      </p:sp>
      <p:pic>
        <p:nvPicPr>
          <p:cNvPr id="36867"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293954" y="4506882"/>
            <a:ext cx="1457522" cy="1062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4464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381000"/>
            <a:ext cx="9471025" cy="1320800"/>
          </a:xfrm>
        </p:spPr>
        <p:txBody>
          <a:bodyPr/>
          <a:lstStyle/>
          <a:p>
            <a:r>
              <a:rPr lang="en-US" sz="5400" b="1" smtClean="0"/>
              <a:t>Internal Organization of States</a:t>
            </a:r>
          </a:p>
        </p:txBody>
      </p:sp>
      <p:sp>
        <p:nvSpPr>
          <p:cNvPr id="30723" name="Rectangle 3"/>
          <p:cNvSpPr>
            <a:spLocks noGrp="1" noChangeArrowheads="1"/>
          </p:cNvSpPr>
          <p:nvPr>
            <p:ph type="body" idx="1"/>
          </p:nvPr>
        </p:nvSpPr>
        <p:spPr>
          <a:xfrm>
            <a:off x="838200" y="1646238"/>
            <a:ext cx="9002713" cy="5761037"/>
          </a:xfrm>
          <a:solidFill>
            <a:schemeClr val="bg1"/>
          </a:solidFill>
        </p:spPr>
        <p:txBody>
          <a:bodyPr/>
          <a:lstStyle/>
          <a:p>
            <a:pPr>
              <a:lnSpc>
                <a:spcPct val="85000"/>
              </a:lnSpc>
              <a:spcBef>
                <a:spcPts val="300"/>
              </a:spcBef>
              <a:spcAft>
                <a:spcPct val="0"/>
              </a:spcAft>
              <a:buSzPct val="67000"/>
            </a:pPr>
            <a:r>
              <a:rPr lang="en-GB" sz="3000" b="1" dirty="0" smtClean="0"/>
              <a:t>Unitary States:</a:t>
            </a:r>
          </a:p>
          <a:p>
            <a:pPr lvl="1">
              <a:lnSpc>
                <a:spcPct val="85000"/>
              </a:lnSpc>
              <a:spcBef>
                <a:spcPts val="300"/>
              </a:spcBef>
              <a:spcAft>
                <a:spcPct val="0"/>
              </a:spcAft>
              <a:buSzPct val="81000"/>
            </a:pPr>
            <a:r>
              <a:rPr lang="en-GB" sz="2600" dirty="0" smtClean="0"/>
              <a:t>Strong central government – country as a single "unit";</a:t>
            </a:r>
          </a:p>
          <a:p>
            <a:pPr lvl="1">
              <a:lnSpc>
                <a:spcPct val="85000"/>
              </a:lnSpc>
              <a:spcBef>
                <a:spcPts val="300"/>
              </a:spcBef>
              <a:spcAft>
                <a:spcPct val="0"/>
              </a:spcAft>
              <a:buSzPct val="81000"/>
            </a:pPr>
            <a:r>
              <a:rPr lang="en-GB" sz="2600" dirty="0" smtClean="0"/>
              <a:t>Local governments have little or no power or responsibilities (except to implement central government policies);</a:t>
            </a:r>
          </a:p>
          <a:p>
            <a:pPr lvl="1">
              <a:lnSpc>
                <a:spcPct val="85000"/>
              </a:lnSpc>
              <a:spcBef>
                <a:spcPts val="300"/>
              </a:spcBef>
              <a:spcAft>
                <a:spcPct val="0"/>
              </a:spcAft>
              <a:buSzPct val="81000"/>
            </a:pPr>
            <a:r>
              <a:rPr lang="en-GB" sz="2600" b="1" u="sng" dirty="0" smtClean="0"/>
              <a:t>Can</a:t>
            </a:r>
            <a:r>
              <a:rPr lang="en-GB" sz="2600" dirty="0" smtClean="0"/>
              <a:t> be democratic, but often totalitarian, one-party;</a:t>
            </a:r>
          </a:p>
          <a:p>
            <a:pPr lvl="1">
              <a:lnSpc>
                <a:spcPct val="85000"/>
              </a:lnSpc>
              <a:spcBef>
                <a:spcPts val="300"/>
              </a:spcBef>
              <a:spcAft>
                <a:spcPct val="0"/>
              </a:spcAft>
              <a:buSzPct val="81000"/>
            </a:pPr>
            <a:r>
              <a:rPr lang="en-GB" sz="2600" dirty="0" smtClean="0"/>
              <a:t>Theoretically ideal for small, homogenous states, but many large states have been unitary.</a:t>
            </a:r>
          </a:p>
          <a:p>
            <a:pPr>
              <a:lnSpc>
                <a:spcPct val="85000"/>
              </a:lnSpc>
              <a:spcBef>
                <a:spcPts val="300"/>
              </a:spcBef>
              <a:spcAft>
                <a:spcPct val="0"/>
              </a:spcAft>
              <a:buSzPct val="67000"/>
            </a:pPr>
            <a:r>
              <a:rPr lang="en-GB" sz="3000" b="1" dirty="0" smtClean="0"/>
              <a:t>Federal States:</a:t>
            </a:r>
          </a:p>
          <a:p>
            <a:pPr lvl="1">
              <a:lnSpc>
                <a:spcPct val="85000"/>
              </a:lnSpc>
              <a:spcBef>
                <a:spcPts val="300"/>
              </a:spcBef>
              <a:spcAft>
                <a:spcPct val="0"/>
              </a:spcAft>
              <a:buSzPct val="81000"/>
            </a:pPr>
            <a:r>
              <a:rPr lang="en-GB" sz="2600" dirty="0" smtClean="0"/>
              <a:t>Contractual arrangement divides power between central and local governments — </a:t>
            </a:r>
            <a:r>
              <a:rPr lang="en-GB" sz="2600" b="1" dirty="0" smtClean="0"/>
              <a:t>"allocation of residual powers"</a:t>
            </a:r>
            <a:r>
              <a:rPr lang="en-GB" sz="2600" dirty="0" smtClean="0"/>
              <a:t>;</a:t>
            </a:r>
          </a:p>
          <a:p>
            <a:pPr lvl="1">
              <a:lnSpc>
                <a:spcPct val="85000"/>
              </a:lnSpc>
              <a:spcBef>
                <a:spcPts val="300"/>
              </a:spcBef>
              <a:spcAft>
                <a:spcPct val="0"/>
              </a:spcAft>
              <a:buSzPct val="81000"/>
            </a:pPr>
            <a:r>
              <a:rPr lang="en-GB" sz="2600" dirty="0" smtClean="0"/>
              <a:t>May be "weak" or "strong";</a:t>
            </a:r>
          </a:p>
          <a:p>
            <a:pPr lvl="1">
              <a:lnSpc>
                <a:spcPct val="85000"/>
              </a:lnSpc>
              <a:spcBef>
                <a:spcPts val="300"/>
              </a:spcBef>
              <a:spcAft>
                <a:spcPct val="0"/>
              </a:spcAft>
              <a:buSzPct val="81000"/>
            </a:pPr>
            <a:r>
              <a:rPr lang="en-GB" sz="2600" dirty="0" smtClean="0"/>
              <a:t>Theoretically large, multinational states, but an increasing number of states today are federal.</a:t>
            </a:r>
          </a:p>
          <a:p>
            <a:pPr>
              <a:lnSpc>
                <a:spcPct val="85000"/>
              </a:lnSpc>
              <a:spcBef>
                <a:spcPts val="300"/>
              </a:spcBef>
              <a:spcAft>
                <a:spcPct val="0"/>
              </a:spcAft>
              <a:buSzPct val="81000"/>
            </a:pPr>
            <a:r>
              <a:rPr lang="en-GB" sz="3100" dirty="0" smtClean="0"/>
              <a:t>It can be hard to tell the difference between a </a:t>
            </a:r>
            <a:r>
              <a:rPr lang="en-GB" sz="3000" b="1" dirty="0" smtClean="0"/>
              <a:t>strong</a:t>
            </a:r>
            <a:r>
              <a:rPr lang="en-GB" sz="3000" dirty="0" smtClean="0"/>
              <a:t> federal state and </a:t>
            </a:r>
            <a:r>
              <a:rPr lang="en-GB" sz="3000" b="1" dirty="0" smtClean="0"/>
              <a:t>weak</a:t>
            </a:r>
            <a:r>
              <a:rPr lang="en-GB" sz="3000" dirty="0" smtClean="0"/>
              <a:t> unitary state!</a:t>
            </a:r>
            <a:endParaRPr lang="en-US" sz="28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Federal &amp; Unitary States</a:t>
            </a:r>
            <a:endParaRPr lang="en-US" b="1" dirty="0"/>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5" y="1493837"/>
            <a:ext cx="6271493" cy="320040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608" y="4008437"/>
            <a:ext cx="6270504" cy="320040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829360" y="2179637"/>
            <a:ext cx="1905000" cy="461665"/>
          </a:xfrm>
          <a:prstGeom prst="rect">
            <a:avLst/>
          </a:prstGeom>
          <a:solidFill>
            <a:schemeClr val="bg1"/>
          </a:solidFill>
          <a:ln w="9525">
            <a:solidFill>
              <a:srgbClr val="FF0000"/>
            </a:solidFill>
            <a:miter lim="800000"/>
            <a:headEnd/>
            <a:tailEnd/>
          </a:ln>
          <a:effectLst/>
        </p:spPr>
        <p:txBody>
          <a:bodyPr wrap="square" rtlCol="0">
            <a:spAutoFit/>
          </a:bodyPr>
          <a:lstStyle/>
          <a:p>
            <a:pPr algn="ctr"/>
            <a:r>
              <a:rPr lang="en-US" dirty="0" smtClean="0"/>
              <a:t>Federal States</a:t>
            </a:r>
            <a:endParaRPr lang="en-US" dirty="0"/>
          </a:p>
        </p:txBody>
      </p:sp>
      <p:sp>
        <p:nvSpPr>
          <p:cNvPr id="7" name="TextBox 6"/>
          <p:cNvSpPr txBox="1"/>
          <p:nvPr/>
        </p:nvSpPr>
        <p:spPr>
          <a:xfrm>
            <a:off x="2144712" y="5837237"/>
            <a:ext cx="2030849" cy="461665"/>
          </a:xfrm>
          <a:prstGeom prst="rect">
            <a:avLst/>
          </a:prstGeom>
          <a:solidFill>
            <a:schemeClr val="bg1"/>
          </a:solidFill>
          <a:ln w="9525">
            <a:solidFill>
              <a:srgbClr val="FF0000"/>
            </a:solidFill>
            <a:miter lim="800000"/>
            <a:headEnd/>
            <a:tailEnd/>
          </a:ln>
          <a:effectLst/>
        </p:spPr>
        <p:txBody>
          <a:bodyPr wrap="square" rtlCol="0">
            <a:spAutoFit/>
          </a:bodyPr>
          <a:lstStyle/>
          <a:p>
            <a:pPr algn="ctr"/>
            <a:r>
              <a:rPr lang="en-US" dirty="0" smtClean="0"/>
              <a:t>Unitary States</a:t>
            </a:r>
            <a:endParaRPr lang="en-US" dirty="0"/>
          </a:p>
        </p:txBody>
      </p:sp>
    </p:spTree>
    <p:extLst>
      <p:ext uri="{BB962C8B-B14F-4D97-AF65-F5344CB8AC3E}">
        <p14:creationId xmlns:p14="http://schemas.microsoft.com/office/powerpoint/2010/main" val="310803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371600" y="228600"/>
            <a:ext cx="8413750" cy="1517650"/>
          </a:xfrm>
        </p:spPr>
        <p:txBody>
          <a:bodyPr/>
          <a:lstStyle/>
          <a:p>
            <a:pPr>
              <a:buSzPct val="36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5400" b="1" dirty="0" smtClean="0"/>
              <a:t>US Constitutional Limits on </a:t>
            </a:r>
            <a:br>
              <a:rPr lang="en-GB" sz="5400" b="1" dirty="0" smtClean="0"/>
            </a:br>
            <a:r>
              <a:rPr lang="en-GB" sz="5400" b="1" dirty="0" smtClean="0"/>
              <a:t>Federal Power</a:t>
            </a:r>
          </a:p>
        </p:txBody>
      </p:sp>
      <p:sp>
        <p:nvSpPr>
          <p:cNvPr id="31747" name="Text Box 3"/>
          <p:cNvSpPr txBox="1">
            <a:spLocks noChangeArrowheads="1"/>
          </p:cNvSpPr>
          <p:nvPr/>
        </p:nvSpPr>
        <p:spPr bwMode="auto">
          <a:xfrm>
            <a:off x="1135063" y="2290763"/>
            <a:ext cx="8145462"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defRPr>
            </a:lvl1pPr>
            <a:lvl2pPr marL="742950" indent="-28575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itchFamily="18" charset="0"/>
              </a:defRPr>
            </a:lvl9pPr>
          </a:lstStyle>
          <a:p>
            <a:pPr>
              <a:buClr>
                <a:srgbClr val="000000"/>
              </a:buClr>
              <a:buFont typeface="StarBats" pitchFamily="2" charset="2"/>
              <a:buNone/>
            </a:pPr>
            <a:r>
              <a:rPr lang="en-GB" sz="4800" b="1" dirty="0" smtClean="0"/>
              <a:t>"The </a:t>
            </a:r>
            <a:r>
              <a:rPr lang="en-GB" sz="4800" b="1" dirty="0"/>
              <a:t>powers not delegated to the United States by the Constitution, nor prohibited by it to the States, are reserved to the States respectively, or to the people</a:t>
            </a:r>
            <a:r>
              <a:rPr lang="en-GB" sz="4800" b="1" dirty="0" smtClean="0"/>
              <a:t>."</a:t>
            </a:r>
            <a:endParaRPr lang="en-GB" sz="4800" b="1" dirty="0"/>
          </a:p>
          <a:p>
            <a:pPr algn="r">
              <a:buClr>
                <a:srgbClr val="000000"/>
              </a:buClr>
              <a:buSzPct val="41000"/>
              <a:buFont typeface="StarBats" pitchFamily="2" charset="2"/>
              <a:buNone/>
            </a:pPr>
            <a:endParaRPr lang="en-GB" sz="2600" b="1" i="1" dirty="0"/>
          </a:p>
          <a:p>
            <a:pPr algn="r">
              <a:buClr>
                <a:srgbClr val="000000"/>
              </a:buClr>
              <a:buSzPct val="41000"/>
              <a:buFont typeface="StarBats" pitchFamily="2" charset="2"/>
              <a:buNone/>
            </a:pPr>
            <a:r>
              <a:rPr lang="en-GB" sz="2600" b="1" i="1" dirty="0"/>
              <a:t>Tenth Amendment to the U.S. Constitution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363663" y="228600"/>
            <a:ext cx="8413750" cy="1447800"/>
          </a:xfrm>
        </p:spPr>
        <p:txBody>
          <a:bodyPr/>
          <a:lstStyle/>
          <a:p>
            <a:pPr>
              <a:buSzPct val="36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5400" b="1" dirty="0" smtClean="0"/>
              <a:t>US Constitutional Limits on </a:t>
            </a:r>
            <a:br>
              <a:rPr lang="en-GB" sz="5400" b="1" dirty="0" smtClean="0"/>
            </a:br>
            <a:r>
              <a:rPr lang="en-GB" sz="5400" b="1" dirty="0" smtClean="0"/>
              <a:t>State Power</a:t>
            </a:r>
          </a:p>
        </p:txBody>
      </p:sp>
      <p:sp>
        <p:nvSpPr>
          <p:cNvPr id="32771" name="Text Box 3"/>
          <p:cNvSpPr txBox="1">
            <a:spLocks noChangeArrowheads="1"/>
          </p:cNvSpPr>
          <p:nvPr/>
        </p:nvSpPr>
        <p:spPr bwMode="auto">
          <a:xfrm>
            <a:off x="749300" y="1985963"/>
            <a:ext cx="9077325" cy="5375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1pPr>
            <a:lvl2pPr marL="742950" indent="-28575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9pPr>
          </a:lstStyle>
          <a:p>
            <a:pPr>
              <a:buClr>
                <a:srgbClr val="000000"/>
              </a:buClr>
              <a:buSzPct val="54000"/>
              <a:buFont typeface="StarBats" pitchFamily="2" charset="2"/>
              <a:buNone/>
            </a:pPr>
            <a:r>
              <a:rPr lang="en-GB" sz="2800" b="1" dirty="0" smtClean="0"/>
              <a:t>"No </a:t>
            </a:r>
            <a:r>
              <a:rPr lang="en-GB" sz="2800" b="1" dirty="0"/>
              <a:t>State shall enter into any Treaty, Alliance, or Confederation … coin </a:t>
            </a:r>
            <a:r>
              <a:rPr lang="en-GB" sz="2800" b="1" dirty="0" smtClean="0"/>
              <a:t>Money … </a:t>
            </a:r>
            <a:r>
              <a:rPr lang="en-GB" sz="2800" b="1" dirty="0"/>
              <a:t>pass any … ex post facto </a:t>
            </a:r>
            <a:r>
              <a:rPr lang="en-GB" sz="2800" b="1" dirty="0" smtClean="0"/>
              <a:t>Law … or </a:t>
            </a:r>
            <a:r>
              <a:rPr lang="en-GB" sz="2800" b="1" dirty="0"/>
              <a:t>grant any Title of Nobility.  </a:t>
            </a:r>
            <a:endParaRPr lang="en-GB" sz="2800" b="1" dirty="0" smtClean="0"/>
          </a:p>
          <a:p>
            <a:pPr>
              <a:buClr>
                <a:srgbClr val="000000"/>
              </a:buClr>
              <a:buSzPct val="54000"/>
              <a:buFont typeface="StarBats" pitchFamily="2" charset="2"/>
              <a:buNone/>
            </a:pPr>
            <a:r>
              <a:rPr lang="en-GB" sz="2800" b="1" dirty="0" smtClean="0"/>
              <a:t>"No </a:t>
            </a:r>
            <a:r>
              <a:rPr lang="en-GB" sz="2800" b="1" dirty="0"/>
              <a:t>State shall, without the Consent of the Congress, lay any </a:t>
            </a:r>
            <a:r>
              <a:rPr lang="en-GB" sz="2800" b="1" dirty="0" smtClean="0"/>
              <a:t>… Duties </a:t>
            </a:r>
            <a:r>
              <a:rPr lang="en-GB" sz="2800" b="1" dirty="0"/>
              <a:t>on </a:t>
            </a:r>
            <a:r>
              <a:rPr lang="en-GB" sz="2800" b="1" dirty="0" smtClean="0"/>
              <a:t>Imports …  </a:t>
            </a:r>
          </a:p>
          <a:p>
            <a:pPr>
              <a:buClr>
                <a:srgbClr val="000000"/>
              </a:buClr>
              <a:buSzPct val="54000"/>
              <a:buFont typeface="StarBats" pitchFamily="2" charset="2"/>
              <a:buNone/>
            </a:pPr>
            <a:r>
              <a:rPr lang="en-GB" sz="2800" b="1" dirty="0" smtClean="0"/>
              <a:t>"No </a:t>
            </a:r>
            <a:r>
              <a:rPr lang="en-GB" sz="2800" b="1" dirty="0"/>
              <a:t>State shall, without the Consent of the Congress … keep Troops, or Ships of War in time of Peace, enter into any Agreement or Compact with another State, or with a foreign Power, or engage in War, unless actually invaded, or in such imminent Danger as will not admit of delay</a:t>
            </a:r>
            <a:r>
              <a:rPr lang="en-GB" sz="2800" b="1" dirty="0" smtClean="0"/>
              <a:t>."</a:t>
            </a:r>
            <a:endParaRPr lang="en-GB" sz="2800" b="1" dirty="0"/>
          </a:p>
          <a:p>
            <a:pPr>
              <a:buClr>
                <a:srgbClr val="000000"/>
              </a:buClr>
              <a:buSzPct val="54000"/>
              <a:buFont typeface="StarBats" pitchFamily="2" charset="2"/>
              <a:buNone/>
            </a:pPr>
            <a:endParaRPr lang="en-GB" sz="2800" b="1" dirty="0"/>
          </a:p>
          <a:p>
            <a:pPr algn="r">
              <a:buClr>
                <a:srgbClr val="000000"/>
              </a:buClr>
              <a:buSzPct val="54000"/>
              <a:buFont typeface="StarBats" pitchFamily="2" charset="2"/>
              <a:buNone/>
            </a:pPr>
            <a:r>
              <a:rPr lang="en-GB" sz="2800" i="1" dirty="0" smtClean="0"/>
              <a:t>Excerpts from Article </a:t>
            </a:r>
            <a:r>
              <a:rPr lang="en-GB" sz="2800" i="1" dirty="0"/>
              <a:t>1, Section 10, U.S. Constitution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5400" b="1" smtClean="0"/>
              <a:t>Electoral Geography</a:t>
            </a:r>
          </a:p>
        </p:txBody>
      </p:sp>
      <p:sp>
        <p:nvSpPr>
          <p:cNvPr id="33795" name="Rectangle 3"/>
          <p:cNvSpPr>
            <a:spLocks noGrp="1" noChangeArrowheads="1"/>
          </p:cNvSpPr>
          <p:nvPr>
            <p:ph type="body" idx="1"/>
          </p:nvPr>
        </p:nvSpPr>
        <p:spPr>
          <a:xfrm>
            <a:off x="838200" y="1905000"/>
            <a:ext cx="8991600" cy="5224463"/>
          </a:xfrm>
        </p:spPr>
        <p:txBody>
          <a:bodyPr/>
          <a:lstStyle/>
          <a:p>
            <a:r>
              <a:rPr lang="en-US" smtClean="0"/>
              <a:t>In democracies (unitary or federal), there are many steps and many questions that have to be answered in determining how a state will be run:</a:t>
            </a:r>
          </a:p>
          <a:p>
            <a:pPr lvl="1">
              <a:buSzPct val="70000"/>
            </a:pPr>
            <a:r>
              <a:rPr lang="en-GB" b="1" smtClean="0"/>
              <a:t>Who votes? (</a:t>
            </a:r>
            <a:r>
              <a:rPr lang="en-GB" smtClean="0"/>
              <a:t>Historical expansion of </a:t>
            </a:r>
            <a:r>
              <a:rPr lang="en-GB" b="1" smtClean="0"/>
              <a:t>suffrage)</a:t>
            </a:r>
          </a:p>
          <a:p>
            <a:pPr lvl="1">
              <a:buSzPct val="70000"/>
            </a:pPr>
            <a:r>
              <a:rPr lang="en-GB" b="1" smtClean="0"/>
              <a:t>Who can be elected? (</a:t>
            </a:r>
            <a:r>
              <a:rPr lang="en-GB" smtClean="0"/>
              <a:t>Eligibility – citizenship,         party membership, poll tax, etc.)</a:t>
            </a:r>
          </a:p>
          <a:p>
            <a:pPr lvl="1">
              <a:buSzPct val="70000"/>
            </a:pPr>
            <a:r>
              <a:rPr lang="en-GB" b="1" smtClean="0"/>
              <a:t>Who wins?</a:t>
            </a:r>
          </a:p>
          <a:p>
            <a:pPr lvl="2">
              <a:buSzPct val="59000"/>
            </a:pPr>
            <a:r>
              <a:rPr lang="en-GB" smtClean="0"/>
              <a:t>Majority (or plurality) vs. run-off.</a:t>
            </a:r>
          </a:p>
          <a:p>
            <a:pPr lvl="2">
              <a:buSzPct val="59000"/>
            </a:pPr>
            <a:r>
              <a:rPr lang="en-GB" smtClean="0"/>
              <a:t>Proportional vs. winner-take-all.</a:t>
            </a:r>
          </a:p>
          <a:p>
            <a:pPr lvl="1">
              <a:buSzPct val="70000"/>
            </a:pPr>
            <a:r>
              <a:rPr lang="en-GB" sz="3200" b="1" smtClean="0">
                <a:solidFill>
                  <a:srgbClr val="BF0000"/>
                </a:solidFill>
              </a:rPr>
              <a:t>How are electoral district boundaries drawn?</a:t>
            </a:r>
            <a:endParaRPr lang="en-US" sz="3200" smtClean="0">
              <a:solidFill>
                <a:srgbClr val="BF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33438" y="504825"/>
            <a:ext cx="8413750" cy="1198563"/>
          </a:xfrm>
        </p:spPr>
        <p:txBody>
          <a:bodyPr/>
          <a:lstStyle/>
          <a:p>
            <a:pPr>
              <a:buSzPct val="3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6600" b="1" dirty="0" smtClean="0"/>
              <a:t>Being "Fair"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363663" y="350838"/>
            <a:ext cx="8413750" cy="1198562"/>
          </a:xfrm>
        </p:spPr>
        <p:txBody>
          <a:bodyPr/>
          <a:lstStyle/>
          <a:p>
            <a:pPr>
              <a:buSzPct val="3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6600" b="1" smtClean="0"/>
              <a:t>The Gerrymander</a:t>
            </a:r>
          </a:p>
        </p:txBody>
      </p:sp>
      <p:sp>
        <p:nvSpPr>
          <p:cNvPr id="35843" name="Rectangle 3"/>
          <p:cNvSpPr>
            <a:spLocks noGrp="1" noChangeArrowheads="1"/>
          </p:cNvSpPr>
          <p:nvPr>
            <p:ph type="body" idx="1"/>
          </p:nvPr>
        </p:nvSpPr>
        <p:spPr>
          <a:xfrm>
            <a:off x="838200" y="2286000"/>
            <a:ext cx="4181475" cy="4724400"/>
          </a:xfrm>
        </p:spPr>
        <p:txBody>
          <a:bodyPr/>
          <a:lstStyle/>
          <a:p>
            <a:pPr>
              <a:buSzPct val="44000"/>
              <a:tabLst>
                <a:tab pos="723900" algn="l"/>
                <a:tab pos="1447800" algn="l"/>
                <a:tab pos="2171700" algn="l"/>
                <a:tab pos="2895600" algn="l"/>
                <a:tab pos="3619500" algn="l"/>
              </a:tabLst>
            </a:pPr>
            <a:r>
              <a:rPr lang="en-GB" sz="3600" i="1" dirty="0" smtClean="0"/>
              <a:t>"...the deliberate manipulation of political district boundaries to achieve a particular electoral outcome."</a:t>
            </a:r>
          </a:p>
        </p:txBody>
      </p:sp>
      <p:sp>
        <p:nvSpPr>
          <p:cNvPr id="35845" name="Text Box 7"/>
          <p:cNvSpPr txBox="1">
            <a:spLocks noChangeArrowheads="1"/>
          </p:cNvSpPr>
          <p:nvPr/>
        </p:nvSpPr>
        <p:spPr bwMode="auto">
          <a:xfrm>
            <a:off x="3276600" y="6324600"/>
            <a:ext cx="6477000" cy="1006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b="1"/>
              <a:t>This originally appeared in 1812 in </a:t>
            </a:r>
            <a:r>
              <a:rPr lang="en-US" sz="2000" b="1" i="1"/>
              <a:t>The Boston Messenger</a:t>
            </a:r>
            <a:r>
              <a:rPr lang="en-US" sz="2000" b="1"/>
              <a:t>, and is supposed to have been drawn by the painter Gilbert Stuart. </a:t>
            </a:r>
            <a:r>
              <a:rPr lang="en-US" sz="1600" i="1"/>
              <a:t>See http://historytogo.utah.gov/hmgerry.html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z="5400" b="1" smtClean="0"/>
              <a:t>Racial Gerrymandering</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z="4800" b="1" smtClean="0"/>
              <a:t>2010 North Carolina </a:t>
            </a:r>
            <a:br>
              <a:rPr lang="en-US" sz="4800" b="1" smtClean="0"/>
            </a:br>
            <a:r>
              <a:rPr lang="en-US" sz="4800" b="1" smtClean="0"/>
              <a:t>Congressional Districts</a:t>
            </a:r>
          </a:p>
        </p:txBody>
      </p:sp>
      <p:sp>
        <p:nvSpPr>
          <p:cNvPr id="37891" name="Text Box 4"/>
          <p:cNvSpPr txBox="1">
            <a:spLocks noChangeArrowheads="1"/>
          </p:cNvSpPr>
          <p:nvPr/>
        </p:nvSpPr>
        <p:spPr bwMode="auto">
          <a:xfrm>
            <a:off x="838200" y="7010400"/>
            <a:ext cx="4838700" cy="3365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i="1"/>
              <a:t>Source:  http://nationalatlas.gov/printable/congress.html</a:t>
            </a:r>
          </a:p>
        </p:txBody>
      </p:sp>
      <p:cxnSp>
        <p:nvCxnSpPr>
          <p:cNvPr id="4" name="Straight Arrow Connector 3"/>
          <p:cNvCxnSpPr/>
          <p:nvPr/>
        </p:nvCxnSpPr>
        <p:spPr bwMode="auto">
          <a:xfrm>
            <a:off x="2266950" y="2751136"/>
            <a:ext cx="2163762" cy="1104901"/>
          </a:xfrm>
          <a:prstGeom prst="straightConnector1">
            <a:avLst/>
          </a:prstGeom>
          <a:solidFill>
            <a:srgbClr val="00B8FF"/>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p:cNvSpPr txBox="1"/>
          <p:nvPr/>
        </p:nvSpPr>
        <p:spPr>
          <a:xfrm>
            <a:off x="1276350" y="2560637"/>
            <a:ext cx="1981200" cy="380999"/>
          </a:xfrm>
          <a:prstGeom prst="rect">
            <a:avLst/>
          </a:prstGeom>
          <a:solidFill>
            <a:schemeClr val="bg1"/>
          </a:solidFill>
          <a:ln w="9525" algn="ctr">
            <a:solidFill>
              <a:srgbClr val="CC33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en-GB"/>
            </a:defPPr>
            <a:lvl1pPr algn="ctr">
              <a:spcBef>
                <a:spcPct val="50000"/>
              </a:spcBef>
              <a:defRPr sz="4000" b="1"/>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sz="2000" dirty="0"/>
              <a:t>District 12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504825"/>
            <a:ext cx="9394825" cy="1196975"/>
          </a:xfrm>
        </p:spPr>
        <p:txBody>
          <a:bodyPr/>
          <a:lstStyle/>
          <a:p>
            <a:r>
              <a:rPr lang="en-US" sz="5000" b="1" dirty="0" smtClean="0"/>
              <a:t>Variations on "Nation" &amp; "State"</a:t>
            </a:r>
          </a:p>
        </p:txBody>
      </p:sp>
      <p:sp>
        <p:nvSpPr>
          <p:cNvPr id="5123" name="Rectangle 3"/>
          <p:cNvSpPr>
            <a:spLocks noGrp="1" noChangeArrowheads="1"/>
          </p:cNvSpPr>
          <p:nvPr>
            <p:ph type="body" idx="1"/>
          </p:nvPr>
        </p:nvSpPr>
        <p:spPr>
          <a:xfrm>
            <a:off x="555625" y="1981200"/>
            <a:ext cx="9437688" cy="5502275"/>
          </a:xfrm>
          <a:solidFill>
            <a:schemeClr val="bg1"/>
          </a:solidFill>
        </p:spPr>
        <p:txBody>
          <a:bodyPr/>
          <a:lstStyle/>
          <a:p>
            <a:r>
              <a:rPr lang="en-US" sz="2800" dirty="0" smtClean="0"/>
              <a:t>"</a:t>
            </a:r>
            <a:r>
              <a:rPr lang="en-US" sz="2800" b="1" dirty="0" smtClean="0"/>
              <a:t>Multinational State</a:t>
            </a:r>
            <a:r>
              <a:rPr lang="en-US" sz="2800" dirty="0" smtClean="0"/>
              <a:t>"</a:t>
            </a:r>
          </a:p>
          <a:p>
            <a:pPr lvl="1"/>
            <a:r>
              <a:rPr lang="en-US" sz="2400" dirty="0" smtClean="0"/>
              <a:t>A </a:t>
            </a:r>
            <a:r>
              <a:rPr lang="en-US" sz="2400" b="1" dirty="0" smtClean="0"/>
              <a:t>state </a:t>
            </a:r>
            <a:r>
              <a:rPr lang="en-US" sz="2400" dirty="0" smtClean="0"/>
              <a:t>whose population is made up of two or more </a:t>
            </a:r>
            <a:r>
              <a:rPr lang="en-US" sz="2400" b="1" dirty="0" smtClean="0"/>
              <a:t>nations</a:t>
            </a:r>
            <a:r>
              <a:rPr lang="en-US" sz="2400" dirty="0" smtClean="0"/>
              <a:t>.</a:t>
            </a:r>
          </a:p>
          <a:p>
            <a:pPr lvl="1"/>
            <a:r>
              <a:rPr lang="en-US" sz="2400" dirty="0" smtClean="0"/>
              <a:t>Examples: Cyprus, Russia, Canada</a:t>
            </a:r>
          </a:p>
          <a:p>
            <a:r>
              <a:rPr lang="en-US" sz="2800" dirty="0" smtClean="0"/>
              <a:t>"</a:t>
            </a:r>
            <a:r>
              <a:rPr lang="en-US" sz="2800" b="1" dirty="0" smtClean="0"/>
              <a:t>Part-Nation State</a:t>
            </a:r>
            <a:r>
              <a:rPr lang="en-US" sz="2800" dirty="0" smtClean="0"/>
              <a:t>"</a:t>
            </a:r>
          </a:p>
          <a:p>
            <a:pPr lvl="1"/>
            <a:r>
              <a:rPr lang="en-US" sz="2400" dirty="0" smtClean="0"/>
              <a:t>A </a:t>
            </a:r>
            <a:r>
              <a:rPr lang="en-US" sz="2400" b="1" dirty="0" smtClean="0"/>
              <a:t>state</a:t>
            </a:r>
            <a:r>
              <a:rPr lang="en-US" sz="2400" dirty="0" smtClean="0"/>
              <a:t> whose population is only a portion of a </a:t>
            </a:r>
            <a:r>
              <a:rPr lang="en-US" sz="2400" b="1" dirty="0" smtClean="0"/>
              <a:t>nation</a:t>
            </a:r>
            <a:r>
              <a:rPr lang="en-US" sz="2400" dirty="0" smtClean="0"/>
              <a:t>.</a:t>
            </a:r>
          </a:p>
          <a:p>
            <a:pPr lvl="1"/>
            <a:r>
              <a:rPr lang="en-US" sz="2400" dirty="0" smtClean="0"/>
              <a:t>Examples: Egypt, Syria, Libya, Jordan</a:t>
            </a:r>
          </a:p>
          <a:p>
            <a:r>
              <a:rPr lang="en-US" sz="2800" dirty="0" smtClean="0"/>
              <a:t>"</a:t>
            </a:r>
            <a:r>
              <a:rPr lang="en-US" sz="2800" b="1" dirty="0" smtClean="0"/>
              <a:t>Stateless Nation</a:t>
            </a:r>
            <a:r>
              <a:rPr lang="en-US" sz="2800" dirty="0" smtClean="0"/>
              <a:t>"</a:t>
            </a:r>
          </a:p>
          <a:p>
            <a:pPr lvl="1"/>
            <a:r>
              <a:rPr lang="en-US" sz="2400" dirty="0" smtClean="0"/>
              <a:t>A </a:t>
            </a:r>
            <a:r>
              <a:rPr lang="en-US" sz="2400" b="1" dirty="0" smtClean="0"/>
              <a:t>nation</a:t>
            </a:r>
            <a:r>
              <a:rPr lang="en-US" sz="2400" dirty="0" smtClean="0"/>
              <a:t> which has no state (or sovereignty), or is divided among several </a:t>
            </a:r>
            <a:r>
              <a:rPr lang="en-US" sz="2400" b="1" dirty="0" smtClean="0"/>
              <a:t>states</a:t>
            </a:r>
            <a:r>
              <a:rPr lang="en-US" sz="2400" dirty="0" smtClean="0"/>
              <a:t>.</a:t>
            </a:r>
          </a:p>
          <a:p>
            <a:pPr lvl="1"/>
            <a:r>
              <a:rPr lang="en-US" sz="2400" dirty="0" smtClean="0"/>
              <a:t>Examples: Basques, Kurds, Gypsies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6000" b="1" smtClean="0"/>
              <a:t>Gerrymander Species</a:t>
            </a:r>
          </a:p>
        </p:txBody>
      </p:sp>
      <p:sp>
        <p:nvSpPr>
          <p:cNvPr id="38915" name="Rectangle 3"/>
          <p:cNvSpPr>
            <a:spLocks noGrp="1" noChangeArrowheads="1"/>
          </p:cNvSpPr>
          <p:nvPr>
            <p:ph type="body" idx="1"/>
          </p:nvPr>
        </p:nvSpPr>
        <p:spPr>
          <a:xfrm>
            <a:off x="1230312" y="2027238"/>
            <a:ext cx="8534401" cy="5254625"/>
          </a:xfrm>
        </p:spPr>
        <p:txBody>
          <a:bodyPr/>
          <a:lstStyle/>
          <a:p>
            <a:pPr>
              <a:lnSpc>
                <a:spcPct val="90000"/>
              </a:lnSpc>
            </a:pPr>
            <a:r>
              <a:rPr lang="en-US" dirty="0" smtClean="0"/>
              <a:t>By law, Congressional district boundaries must be "</a:t>
            </a:r>
            <a:r>
              <a:rPr lang="en-US" b="1" dirty="0" smtClean="0"/>
              <a:t>contiguous and compact</a:t>
            </a:r>
            <a:r>
              <a:rPr lang="en-US" dirty="0" smtClean="0"/>
              <a:t>," have roughly </a:t>
            </a:r>
            <a:r>
              <a:rPr lang="en-US" b="1" dirty="0" smtClean="0"/>
              <a:t>equal populations</a:t>
            </a:r>
            <a:r>
              <a:rPr lang="en-US" dirty="0" smtClean="0"/>
              <a:t>, and can’t be drawn </a:t>
            </a:r>
            <a:r>
              <a:rPr lang="en-US" b="1" dirty="0" smtClean="0"/>
              <a:t>solely</a:t>
            </a:r>
            <a:r>
              <a:rPr lang="en-US" dirty="0" smtClean="0"/>
              <a:t> to benefit one political party.  They </a:t>
            </a:r>
            <a:r>
              <a:rPr lang="en-US" u="sng" dirty="0" smtClean="0"/>
              <a:t>can</a:t>
            </a:r>
            <a:r>
              <a:rPr lang="en-US" dirty="0" smtClean="0"/>
              <a:t> be drawn on the basis of "</a:t>
            </a:r>
            <a:r>
              <a:rPr lang="en-US" b="1" dirty="0" smtClean="0"/>
              <a:t>shared interests</a:t>
            </a:r>
            <a:r>
              <a:rPr lang="en-US" dirty="0" smtClean="0"/>
              <a:t>."</a:t>
            </a:r>
          </a:p>
          <a:p>
            <a:pPr>
              <a:lnSpc>
                <a:spcPct val="90000"/>
              </a:lnSpc>
            </a:pPr>
            <a:r>
              <a:rPr lang="en-US" dirty="0" smtClean="0"/>
              <a:t>There are </a:t>
            </a:r>
            <a:r>
              <a:rPr lang="en-US" b="1" dirty="0" smtClean="0"/>
              <a:t>three types of gerrymander</a:t>
            </a:r>
            <a:r>
              <a:rPr lang="en-US" dirty="0" smtClean="0"/>
              <a:t>:</a:t>
            </a:r>
          </a:p>
          <a:p>
            <a:pPr lvl="1">
              <a:lnSpc>
                <a:spcPct val="90000"/>
              </a:lnSpc>
            </a:pPr>
            <a:r>
              <a:rPr lang="en-US" b="1" dirty="0" smtClean="0"/>
              <a:t>Wasted vote</a:t>
            </a:r>
            <a:r>
              <a:rPr lang="en-US" dirty="0" smtClean="0"/>
              <a:t>: Dilute opposition so that it can’t win ("</a:t>
            </a:r>
            <a:r>
              <a:rPr lang="en-US" i="1" dirty="0" smtClean="0"/>
              <a:t>cracking</a:t>
            </a:r>
            <a:r>
              <a:rPr lang="en-US" dirty="0" smtClean="0"/>
              <a:t>").</a:t>
            </a:r>
          </a:p>
          <a:p>
            <a:pPr lvl="1">
              <a:lnSpc>
                <a:spcPct val="90000"/>
              </a:lnSpc>
            </a:pPr>
            <a:r>
              <a:rPr lang="en-US" b="1" dirty="0" smtClean="0"/>
              <a:t>Excess vote</a:t>
            </a:r>
            <a:r>
              <a:rPr lang="en-US" dirty="0" smtClean="0"/>
              <a:t>:  Concentrate opposition so that it can only win a few districts ("</a:t>
            </a:r>
            <a:r>
              <a:rPr lang="en-US" i="1" dirty="0" smtClean="0"/>
              <a:t>packing</a:t>
            </a:r>
            <a:r>
              <a:rPr lang="en-US" dirty="0" smtClean="0"/>
              <a:t>").</a:t>
            </a:r>
          </a:p>
          <a:p>
            <a:pPr lvl="1">
              <a:lnSpc>
                <a:spcPct val="90000"/>
              </a:lnSpc>
            </a:pPr>
            <a:r>
              <a:rPr lang="en-US" b="1" dirty="0" smtClean="0"/>
              <a:t>Stacked vote</a:t>
            </a:r>
            <a:r>
              <a:rPr lang="en-US" dirty="0" smtClean="0"/>
              <a:t>: Connecting and concentrating groups.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98" name="Rectangle 22"/>
          <p:cNvSpPr>
            <a:spLocks noGrp="1" noChangeArrowheads="1"/>
          </p:cNvSpPr>
          <p:nvPr>
            <p:ph type="title"/>
          </p:nvPr>
        </p:nvSpPr>
        <p:spPr/>
        <p:txBody>
          <a:bodyPr/>
          <a:lstStyle/>
          <a:p>
            <a:r>
              <a:rPr lang="en-US" b="1" smtClean="0"/>
              <a:t>Cracking, Packing and Stacking</a:t>
            </a:r>
          </a:p>
        </p:txBody>
      </p:sp>
      <p:sp>
        <p:nvSpPr>
          <p:cNvPr id="75799" name="Rectangle 23"/>
          <p:cNvSpPr>
            <a:spLocks noGrp="1" noChangeArrowheads="1"/>
          </p:cNvSpPr>
          <p:nvPr>
            <p:ph type="body" sz="half" idx="1"/>
          </p:nvPr>
        </p:nvSpPr>
        <p:spPr>
          <a:xfrm>
            <a:off x="468312" y="2003423"/>
            <a:ext cx="5105400" cy="5257800"/>
          </a:xfrm>
          <a:solidFill>
            <a:schemeClr val="bg1"/>
          </a:solidFill>
        </p:spPr>
        <p:txBody>
          <a:bodyPr/>
          <a:lstStyle/>
          <a:p>
            <a:r>
              <a:rPr lang="en-US" dirty="0" smtClean="0"/>
              <a:t>Blue is gerrymandering.</a:t>
            </a:r>
          </a:p>
          <a:p>
            <a:pPr lvl="1"/>
            <a:r>
              <a:rPr lang="en-US" dirty="0" smtClean="0"/>
              <a:t>District 1 is </a:t>
            </a:r>
            <a:r>
              <a:rPr lang="en-US" b="1" i="1" dirty="0" smtClean="0"/>
              <a:t>stacked </a:t>
            </a:r>
            <a:r>
              <a:rPr lang="en-US" dirty="0" smtClean="0"/>
              <a:t>(and </a:t>
            </a:r>
            <a:r>
              <a:rPr lang="en-US" b="1" i="1" dirty="0" smtClean="0"/>
              <a:t>packed</a:t>
            </a:r>
            <a:r>
              <a:rPr lang="en-US" dirty="0" smtClean="0"/>
              <a:t>).</a:t>
            </a:r>
            <a:r>
              <a:rPr lang="en-US" b="1" i="1" dirty="0" smtClean="0"/>
              <a:t>                    </a:t>
            </a:r>
            <a:r>
              <a:rPr lang="en-US" dirty="0" smtClean="0"/>
              <a:t>(blue communities that are widely separated are connected).</a:t>
            </a:r>
          </a:p>
          <a:p>
            <a:pPr lvl="1"/>
            <a:r>
              <a:rPr lang="en-US" dirty="0" smtClean="0"/>
              <a:t>District 2 is </a:t>
            </a:r>
            <a:r>
              <a:rPr lang="en-US" b="1" i="1" dirty="0" smtClean="0"/>
              <a:t>packed</a:t>
            </a:r>
            <a:r>
              <a:rPr lang="en-US" dirty="0"/>
              <a:t> </a:t>
            </a:r>
            <a:r>
              <a:rPr lang="en-US" dirty="0" smtClean="0"/>
              <a:t>                        (red communities are concentrated in one district).</a:t>
            </a:r>
          </a:p>
          <a:p>
            <a:pPr lvl="1"/>
            <a:r>
              <a:rPr lang="en-US" dirty="0" smtClean="0"/>
              <a:t>District 3 is </a:t>
            </a:r>
            <a:r>
              <a:rPr lang="en-US" b="1" i="1" dirty="0" smtClean="0"/>
              <a:t>cracked</a:t>
            </a:r>
            <a:r>
              <a:rPr lang="en-US" dirty="0"/>
              <a:t> </a:t>
            </a:r>
            <a:r>
              <a:rPr lang="en-US" dirty="0" smtClean="0"/>
              <a:t>                    (red communities are "diluted" in a sea of blue communities).</a:t>
            </a:r>
          </a:p>
          <a:p>
            <a:r>
              <a:rPr lang="en-US" dirty="0" smtClean="0"/>
              <a:t>The result?  Blue should always win two districts, red one.</a:t>
            </a:r>
          </a:p>
        </p:txBody>
      </p:sp>
      <p:grpSp>
        <p:nvGrpSpPr>
          <p:cNvPr id="2" name="Group 1"/>
          <p:cNvGrpSpPr/>
          <p:nvPr/>
        </p:nvGrpSpPr>
        <p:grpSpPr>
          <a:xfrm>
            <a:off x="5802312" y="1951036"/>
            <a:ext cx="3714750" cy="5362575"/>
            <a:chOff x="5118635" y="1951037"/>
            <a:chExt cx="3714750" cy="5362575"/>
          </a:xfrm>
        </p:grpSpPr>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8635" y="1951037"/>
              <a:ext cx="3714750" cy="536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87" name="Text Box 11"/>
            <p:cNvSpPr txBox="1">
              <a:spLocks noChangeArrowheads="1"/>
            </p:cNvSpPr>
            <p:nvPr/>
          </p:nvSpPr>
          <p:spPr bwMode="auto">
            <a:xfrm>
              <a:off x="8286090" y="2865437"/>
              <a:ext cx="381000" cy="457200"/>
            </a:xfrm>
            <a:prstGeom prst="rect">
              <a:avLst/>
            </a:prstGeom>
            <a:solidFill>
              <a:schemeClr val="bg1"/>
            </a:solidFill>
            <a:ln w="28575" algn="ctr">
              <a:solidFill>
                <a:srgbClr val="CC33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pPr>
              <a:r>
                <a:rPr lang="en-US" dirty="0" smtClean="0"/>
                <a:t>1</a:t>
              </a:r>
              <a:endParaRPr lang="en-US" dirty="0"/>
            </a:p>
          </p:txBody>
        </p:sp>
        <p:sp>
          <p:nvSpPr>
            <p:cNvPr id="17" name="Text Box 11"/>
            <p:cNvSpPr txBox="1">
              <a:spLocks noChangeArrowheads="1"/>
            </p:cNvSpPr>
            <p:nvPr/>
          </p:nvSpPr>
          <p:spPr bwMode="auto">
            <a:xfrm>
              <a:off x="5878512" y="6675437"/>
              <a:ext cx="381000" cy="457200"/>
            </a:xfrm>
            <a:prstGeom prst="rect">
              <a:avLst/>
            </a:prstGeom>
            <a:solidFill>
              <a:schemeClr val="bg1"/>
            </a:solidFill>
            <a:ln w="28575" algn="ctr">
              <a:solidFill>
                <a:srgbClr val="CC33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pPr>
              <a:r>
                <a:rPr lang="en-US" dirty="0" smtClean="0"/>
                <a:t>3</a:t>
              </a:r>
              <a:endParaRPr lang="en-US" dirty="0"/>
            </a:p>
          </p:txBody>
        </p:sp>
        <p:sp>
          <p:nvSpPr>
            <p:cNvPr id="19" name="Text Box 11"/>
            <p:cNvSpPr txBox="1">
              <a:spLocks noChangeArrowheads="1"/>
            </p:cNvSpPr>
            <p:nvPr/>
          </p:nvSpPr>
          <p:spPr bwMode="auto">
            <a:xfrm>
              <a:off x="5248364" y="3825215"/>
              <a:ext cx="381000" cy="457200"/>
            </a:xfrm>
            <a:prstGeom prst="rect">
              <a:avLst/>
            </a:prstGeom>
            <a:solidFill>
              <a:schemeClr val="bg1"/>
            </a:solidFill>
            <a:ln w="28575" algn="ctr">
              <a:solidFill>
                <a:srgbClr val="CC33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pPr>
              <a:r>
                <a:rPr lang="en-US" dirty="0"/>
                <a:t>2</a:t>
              </a: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b="1" smtClean="0"/>
              <a:t>But Are All Funny-Looking Districts  Gerrymanders?</a:t>
            </a:r>
          </a:p>
        </p:txBody>
      </p:sp>
      <p:sp>
        <p:nvSpPr>
          <p:cNvPr id="39939" name="Rectangle 3"/>
          <p:cNvSpPr>
            <a:spLocks noGrp="1" noChangeArrowheads="1"/>
          </p:cNvSpPr>
          <p:nvPr>
            <p:ph type="body" idx="1"/>
          </p:nvPr>
        </p:nvSpPr>
        <p:spPr>
          <a:xfrm>
            <a:off x="762000" y="2057400"/>
            <a:ext cx="9144000" cy="5029200"/>
          </a:xfrm>
        </p:spPr>
        <p:txBody>
          <a:bodyPr/>
          <a:lstStyle/>
          <a:p>
            <a:r>
              <a:rPr lang="en-US" sz="2800" dirty="0" smtClean="0">
                <a:cs typeface="Arial" charset="0"/>
              </a:rPr>
              <a:t>"[U]</a:t>
            </a:r>
            <a:r>
              <a:rPr lang="en-US" sz="2800" dirty="0" err="1" smtClean="0">
                <a:cs typeface="Arial" charset="0"/>
              </a:rPr>
              <a:t>nconstitutional</a:t>
            </a:r>
            <a:r>
              <a:rPr lang="en-US" sz="2800" dirty="0" smtClean="0">
                <a:cs typeface="Arial" charset="0"/>
              </a:rPr>
              <a:t> discrimination occurs </a:t>
            </a:r>
            <a:r>
              <a:rPr lang="en-US" sz="2800" b="1" u="sng" dirty="0" smtClean="0">
                <a:solidFill>
                  <a:srgbClr val="CC3300"/>
                </a:solidFill>
                <a:cs typeface="Arial" charset="0"/>
              </a:rPr>
              <a:t>only</a:t>
            </a:r>
            <a:r>
              <a:rPr lang="en-US" sz="2800" dirty="0" smtClean="0">
                <a:cs typeface="Arial" charset="0"/>
              </a:rPr>
              <a:t> when the electoral system is arranged in a manner that will </a:t>
            </a:r>
            <a:r>
              <a:rPr lang="en-US" sz="2800" b="1" u="sng" dirty="0" smtClean="0">
                <a:solidFill>
                  <a:srgbClr val="CC3300"/>
                </a:solidFill>
                <a:cs typeface="Arial" charset="0"/>
              </a:rPr>
              <a:t>consistently</a:t>
            </a:r>
            <a:r>
              <a:rPr lang="en-US" sz="2800" dirty="0" smtClean="0">
                <a:cs typeface="Arial" charset="0"/>
              </a:rPr>
              <a:t> degrade a voter's or a group of voters' influence on the political process as a whole...[S]</a:t>
            </a:r>
            <a:r>
              <a:rPr lang="en-US" sz="2800" dirty="0" err="1" smtClean="0">
                <a:cs typeface="Arial" charset="0"/>
              </a:rPr>
              <a:t>uch</a:t>
            </a:r>
            <a:r>
              <a:rPr lang="en-US" sz="2800" dirty="0" smtClean="0">
                <a:cs typeface="Arial" charset="0"/>
              </a:rPr>
              <a:t> a finding of unconstitutionality must be supported by evidence of </a:t>
            </a:r>
            <a:r>
              <a:rPr lang="en-US" sz="2800" b="1" u="sng" dirty="0" smtClean="0">
                <a:solidFill>
                  <a:srgbClr val="CC3300"/>
                </a:solidFill>
                <a:cs typeface="Arial" charset="0"/>
              </a:rPr>
              <a:t>continued</a:t>
            </a:r>
            <a:r>
              <a:rPr lang="en-US" sz="2800" b="1" u="sng" dirty="0" smtClean="0">
                <a:cs typeface="Arial" charset="0"/>
              </a:rPr>
              <a:t> </a:t>
            </a:r>
            <a:r>
              <a:rPr lang="en-US" sz="2800" b="1" u="sng" dirty="0" smtClean="0">
                <a:solidFill>
                  <a:srgbClr val="CC3300"/>
                </a:solidFill>
                <a:cs typeface="Arial" charset="0"/>
              </a:rPr>
              <a:t>frustration</a:t>
            </a:r>
            <a:r>
              <a:rPr lang="en-US" sz="2800" dirty="0" smtClean="0">
                <a:cs typeface="Arial" charset="0"/>
              </a:rPr>
              <a:t> of the will of a majority of voters of a fair chance to influence the political process." </a:t>
            </a:r>
            <a:r>
              <a:rPr lang="en-US" sz="2400" dirty="0" smtClean="0">
                <a:cs typeface="Arial" charset="0"/>
              </a:rPr>
              <a:t>(</a:t>
            </a:r>
            <a:r>
              <a:rPr lang="en-US" sz="2400" i="1" dirty="0" smtClean="0">
                <a:cs typeface="Arial" charset="0"/>
              </a:rPr>
              <a:t>U.S. Supreme Court, Davis v. </a:t>
            </a:r>
            <a:r>
              <a:rPr lang="en-US" sz="2400" i="1" dirty="0" err="1" smtClean="0">
                <a:cs typeface="Arial" charset="0"/>
              </a:rPr>
              <a:t>Bandemer</a:t>
            </a:r>
            <a:r>
              <a:rPr lang="en-US" sz="2400" i="1" dirty="0" smtClean="0">
                <a:cs typeface="Arial" charset="0"/>
              </a:rPr>
              <a:t> 1986</a:t>
            </a:r>
            <a:r>
              <a:rPr lang="en-US" sz="2400" dirty="0" smtClean="0">
                <a:cs typeface="Arial" charset="0"/>
              </a:rPr>
              <a:t>)  </a:t>
            </a:r>
          </a:p>
          <a:p>
            <a:r>
              <a:rPr lang="en-US" sz="2800" b="1" dirty="0" smtClean="0">
                <a:solidFill>
                  <a:srgbClr val="BF0000"/>
                </a:solidFill>
                <a:cs typeface="Arial" charset="0"/>
              </a:rPr>
              <a:t>Gerrymanders</a:t>
            </a:r>
            <a:r>
              <a:rPr lang="en-US" sz="2800" dirty="0" smtClean="0">
                <a:cs typeface="Arial" charset="0"/>
              </a:rPr>
              <a:t> are </a:t>
            </a:r>
            <a:r>
              <a:rPr lang="en-US" sz="2800" b="1" dirty="0" smtClean="0">
                <a:solidFill>
                  <a:srgbClr val="BF0000"/>
                </a:solidFill>
                <a:cs typeface="Arial" charset="0"/>
              </a:rPr>
              <a:t>illegal</a:t>
            </a:r>
            <a:r>
              <a:rPr lang="en-US" sz="2800" dirty="0" smtClean="0">
                <a:cs typeface="Arial" charset="0"/>
              </a:rPr>
              <a:t> – but just because an electoral district is weird looking – </a:t>
            </a:r>
            <a:r>
              <a:rPr lang="en-US" sz="2800" b="1" dirty="0" smtClean="0">
                <a:cs typeface="Arial" charset="0"/>
              </a:rPr>
              <a:t>even if it gives one group or political party an advantage</a:t>
            </a:r>
            <a:r>
              <a:rPr lang="en-US" sz="2800" dirty="0" smtClean="0">
                <a:cs typeface="Arial" charset="0"/>
              </a:rPr>
              <a:t> – it isn’t </a:t>
            </a:r>
            <a:r>
              <a:rPr lang="en-US" sz="2800" b="1" u="sng" dirty="0" smtClean="0">
                <a:solidFill>
                  <a:srgbClr val="BF0000"/>
                </a:solidFill>
                <a:cs typeface="Arial" charset="0"/>
              </a:rPr>
              <a:t>necessarily</a:t>
            </a:r>
            <a:r>
              <a:rPr lang="en-US" sz="2800" dirty="0" smtClean="0">
                <a:cs typeface="Arial" charset="0"/>
              </a:rPr>
              <a:t> illegal.</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z="5400" b="1" smtClean="0"/>
              <a:t>Not Gerrymanders</a:t>
            </a:r>
          </a:p>
        </p:txBody>
      </p:sp>
      <p:pic>
        <p:nvPicPr>
          <p:cNvPr id="40963" name="Picture 3" descr="irregularw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362200"/>
            <a:ext cx="7731125" cy="4519613"/>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40964" name="Text Box 4"/>
          <p:cNvSpPr txBox="1">
            <a:spLocks noChangeArrowheads="1"/>
          </p:cNvSpPr>
          <p:nvPr/>
        </p:nvSpPr>
        <p:spPr bwMode="auto">
          <a:xfrm>
            <a:off x="3294063" y="7223125"/>
            <a:ext cx="6786562" cy="3365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i="1">
                <a:latin typeface="Arial" charset="0"/>
                <a:cs typeface="Arial" charset="0"/>
              </a:rPr>
              <a:t>Source (10-24-01): http://www.fairvote.org/redistricting/irregularWest.htm</a:t>
            </a:r>
            <a:endParaRPr lang="en-US" sz="1600" i="1"/>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5400" b="1" smtClean="0"/>
              <a:t>Not Gerrymanders?!?</a:t>
            </a:r>
          </a:p>
        </p:txBody>
      </p:sp>
      <p:sp>
        <p:nvSpPr>
          <p:cNvPr id="41987" name="Text Box 4"/>
          <p:cNvSpPr txBox="1">
            <a:spLocks noChangeArrowheads="1"/>
          </p:cNvSpPr>
          <p:nvPr/>
        </p:nvSpPr>
        <p:spPr bwMode="auto">
          <a:xfrm>
            <a:off x="2816225" y="7223125"/>
            <a:ext cx="7264400" cy="3365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1600" i="1">
                <a:latin typeface="Arial" charset="0"/>
                <a:cs typeface="Arial" charset="0"/>
              </a:rPr>
              <a:t>Source (10-24-01): http://www.fairvote.org/redistricting/irregularTX.htm</a:t>
            </a:r>
            <a:endParaRPr lang="en-US" sz="1600" i="1"/>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44513" y="0"/>
            <a:ext cx="3733800" cy="2895600"/>
          </a:xfrm>
          <a:solidFill>
            <a:schemeClr val="bg1"/>
          </a:solidFill>
        </p:spPr>
        <p:txBody>
          <a:bodyPr/>
          <a:lstStyle/>
          <a:p>
            <a:r>
              <a:rPr lang="en-US" b="1" dirty="0" smtClean="0"/>
              <a:t>California’s Congressional Districts</a:t>
            </a:r>
          </a:p>
        </p:txBody>
      </p:sp>
      <p:sp>
        <p:nvSpPr>
          <p:cNvPr id="43011" name="Text Box 3"/>
          <p:cNvSpPr txBox="1">
            <a:spLocks noChangeArrowheads="1"/>
          </p:cNvSpPr>
          <p:nvPr/>
        </p:nvSpPr>
        <p:spPr bwMode="auto">
          <a:xfrm>
            <a:off x="620712" y="6974900"/>
            <a:ext cx="7077963" cy="584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i="1" dirty="0"/>
              <a:t>Source: http://</a:t>
            </a:r>
            <a:r>
              <a:rPr lang="en-US" sz="1600" i="1" dirty="0" smtClean="0"/>
              <a:t>www.joincalifornia.com/page/8;</a:t>
            </a:r>
          </a:p>
          <a:p>
            <a:r>
              <a:rPr lang="en-US" sz="1600" i="1" dirty="0"/>
              <a:t>See also http://wedrawthelines.ca.gov/maps-final-draft-congressional-districts.html</a:t>
            </a:r>
          </a:p>
        </p:txBody>
      </p:sp>
      <p:sp>
        <p:nvSpPr>
          <p:cNvPr id="43012" name="Rectangle 5"/>
          <p:cNvSpPr>
            <a:spLocks noChangeArrowheads="1"/>
          </p:cNvSpPr>
          <p:nvPr/>
        </p:nvSpPr>
        <p:spPr bwMode="auto">
          <a:xfrm>
            <a:off x="773113" y="2697957"/>
            <a:ext cx="2895600" cy="3094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42900" indent="-342900" defTabSz="719138">
              <a:spcBef>
                <a:spcPct val="20000"/>
              </a:spcBef>
              <a:buClr>
                <a:srgbClr val="000000"/>
              </a:buClr>
              <a:buSzPct val="100000"/>
              <a:buFont typeface="Times New Roman" pitchFamily="18" charset="0"/>
              <a:buBlip>
                <a:blip r:embed="rId2"/>
              </a:buBlip>
            </a:pPr>
            <a:r>
              <a:rPr lang="en-US" b="1" dirty="0"/>
              <a:t>Districts in </a:t>
            </a:r>
            <a:r>
              <a:rPr lang="en-US" b="1" dirty="0" smtClean="0"/>
              <a:t>California in 2010 were determined </a:t>
            </a:r>
            <a:r>
              <a:rPr lang="en-US" b="1" dirty="0"/>
              <a:t>by the Citizens Redistricting Commission.</a:t>
            </a:r>
          </a:p>
          <a:p>
            <a:pPr marL="342900" indent="-342900" defTabSz="719138">
              <a:spcBef>
                <a:spcPct val="20000"/>
              </a:spcBef>
              <a:buClr>
                <a:srgbClr val="000000"/>
              </a:buClr>
              <a:buSzPct val="100000"/>
              <a:buFont typeface="Times New Roman" pitchFamily="18" charset="0"/>
              <a:buBlip>
                <a:blip r:embed="rId2"/>
              </a:buBlip>
            </a:pPr>
            <a:r>
              <a:rPr lang="en-US" b="1" dirty="0"/>
              <a:t>California has 53 Representatives.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143000" y="304800"/>
            <a:ext cx="8534400" cy="1219200"/>
          </a:xfrm>
          <a:solidFill>
            <a:schemeClr val="bg1"/>
          </a:solidFill>
        </p:spPr>
        <p:txBody>
          <a:bodyPr/>
          <a:lstStyle/>
          <a:p>
            <a:r>
              <a:rPr lang="en-US" b="1" smtClean="0"/>
              <a:t>San Diego’s Congressional Districts</a:t>
            </a:r>
          </a:p>
        </p:txBody>
      </p:sp>
      <p:sp>
        <p:nvSpPr>
          <p:cNvPr id="44035" name="Text Box 3"/>
          <p:cNvSpPr txBox="1">
            <a:spLocks noChangeArrowheads="1"/>
          </p:cNvSpPr>
          <p:nvPr/>
        </p:nvSpPr>
        <p:spPr bwMode="auto">
          <a:xfrm>
            <a:off x="544512" y="7036455"/>
            <a:ext cx="9424820" cy="52322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i="1" dirty="0"/>
              <a:t>Adapted from: http://swdb.berkeley.edu/gis/gis2011</a:t>
            </a:r>
            <a:r>
              <a:rPr lang="en-US" sz="1400" i="1" dirty="0" smtClean="0"/>
              <a:t>/; </a:t>
            </a:r>
          </a:p>
          <a:p>
            <a:r>
              <a:rPr lang="en-US" sz="1400" i="1" dirty="0" smtClean="0"/>
              <a:t>see </a:t>
            </a:r>
            <a:r>
              <a:rPr lang="en-US" sz="1400" i="1" dirty="0"/>
              <a:t>also http://wedrawthelines.ca.gov/downloads/meeting_handouts_072011/viz_20110728_q2_cd_finaldraft_kmz.kmz</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304800"/>
            <a:ext cx="9394825" cy="1196975"/>
          </a:xfrm>
        </p:spPr>
        <p:txBody>
          <a:bodyPr/>
          <a:lstStyle/>
          <a:p>
            <a:r>
              <a:rPr lang="en-US" sz="5400" b="1" smtClean="0"/>
              <a:t>Texas’s Reapportionment: </a:t>
            </a:r>
            <a:br>
              <a:rPr lang="en-US" sz="5400" b="1" smtClean="0"/>
            </a:br>
            <a:r>
              <a:rPr lang="en-US" sz="5400" b="1" smtClean="0"/>
              <a:t>2001 vs. 2003</a:t>
            </a:r>
          </a:p>
        </p:txBody>
      </p:sp>
      <p:sp>
        <p:nvSpPr>
          <p:cNvPr id="45061" name="Text Box 5"/>
          <p:cNvSpPr txBox="1">
            <a:spLocks noChangeArrowheads="1"/>
          </p:cNvSpPr>
          <p:nvPr/>
        </p:nvSpPr>
        <p:spPr bwMode="auto">
          <a:xfrm>
            <a:off x="1371600" y="5456237"/>
            <a:ext cx="91440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a:t>2001</a:t>
            </a:r>
          </a:p>
        </p:txBody>
      </p:sp>
      <p:sp>
        <p:nvSpPr>
          <p:cNvPr id="45062" name="Text Box 6"/>
          <p:cNvSpPr txBox="1">
            <a:spLocks noChangeArrowheads="1"/>
          </p:cNvSpPr>
          <p:nvPr/>
        </p:nvSpPr>
        <p:spPr bwMode="auto">
          <a:xfrm>
            <a:off x="6400800" y="5456237"/>
            <a:ext cx="91440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a:t>2003</a:t>
            </a:r>
          </a:p>
        </p:txBody>
      </p:sp>
      <p:sp>
        <p:nvSpPr>
          <p:cNvPr id="45063" name="Text Box 7"/>
          <p:cNvSpPr txBox="1">
            <a:spLocks noChangeArrowheads="1"/>
          </p:cNvSpPr>
          <p:nvPr/>
        </p:nvSpPr>
        <p:spPr bwMode="auto">
          <a:xfrm>
            <a:off x="5749925" y="7223125"/>
            <a:ext cx="4330700" cy="3365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i="1"/>
              <a:t>Source: http://www.lib.utexas.edu/maps/texas.html</a:t>
            </a:r>
          </a:p>
        </p:txBody>
      </p:sp>
      <p:sp>
        <p:nvSpPr>
          <p:cNvPr id="2" name="TextBox 1"/>
          <p:cNvSpPr txBox="1"/>
          <p:nvPr/>
        </p:nvSpPr>
        <p:spPr>
          <a:xfrm>
            <a:off x="620712" y="6370637"/>
            <a:ext cx="9144000" cy="830997"/>
          </a:xfrm>
          <a:prstGeom prst="rect">
            <a:avLst/>
          </a:prstGeom>
          <a:noFill/>
        </p:spPr>
        <p:txBody>
          <a:bodyPr wrap="square" rtlCol="0">
            <a:spAutoFit/>
          </a:bodyPr>
          <a:lstStyle/>
          <a:p>
            <a:r>
              <a:rPr lang="en-US" sz="1600" dirty="0"/>
              <a:t>In 2004 the Supreme Court (in </a:t>
            </a:r>
            <a:r>
              <a:rPr lang="en-US" sz="1600" i="1" dirty="0" err="1"/>
              <a:t>Vieth</a:t>
            </a:r>
            <a:r>
              <a:rPr lang="en-US" sz="1600" i="1" dirty="0"/>
              <a:t> v. </a:t>
            </a:r>
            <a:r>
              <a:rPr lang="en-US" sz="1600" i="1" dirty="0" err="1" smtClean="0"/>
              <a:t>Jubelirer</a:t>
            </a:r>
            <a:r>
              <a:rPr lang="en-US" sz="1600" dirty="0" smtClean="0"/>
              <a:t>); 2006 Supreme </a:t>
            </a:r>
            <a:r>
              <a:rPr lang="en-US" sz="1600" dirty="0"/>
              <a:t>Court </a:t>
            </a:r>
            <a:r>
              <a:rPr lang="en-US" sz="1600" dirty="0" smtClean="0"/>
              <a:t>decision in </a:t>
            </a:r>
            <a:r>
              <a:rPr lang="en-US" sz="1600" i="1" dirty="0"/>
              <a:t>League of United Latin American Citizens v. </a:t>
            </a:r>
            <a:r>
              <a:rPr lang="en-US" sz="1600" i="1" dirty="0" smtClean="0"/>
              <a:t>Perry </a:t>
            </a:r>
            <a:r>
              <a:rPr lang="en-US" sz="1600" dirty="0" smtClean="0"/>
              <a:t>determined that states may redistrict whenever they like.  All but one of these districts was found acceptable – </a:t>
            </a:r>
            <a:r>
              <a:rPr lang="en-US" sz="1600" b="1" dirty="0" smtClean="0"/>
              <a:t>not gerrymanders</a:t>
            </a:r>
            <a:r>
              <a:rPr lang="en-US" sz="1600" dirty="0" smtClean="0"/>
              <a:t>.</a:t>
            </a:r>
            <a:endParaRPr lang="en-US" sz="16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b="1" smtClean="0"/>
              <a:t>Focus on Texas’ 25</a:t>
            </a:r>
            <a:r>
              <a:rPr lang="en-US" b="1" baseline="30000" smtClean="0"/>
              <a:t>th</a:t>
            </a:r>
            <a:r>
              <a:rPr lang="en-US" b="1" smtClean="0"/>
              <a:t> District </a:t>
            </a:r>
          </a:p>
        </p:txBody>
      </p:sp>
      <p:sp>
        <p:nvSpPr>
          <p:cNvPr id="46084" name="Text Box 7"/>
          <p:cNvSpPr txBox="1">
            <a:spLocks noChangeArrowheads="1"/>
          </p:cNvSpPr>
          <p:nvPr/>
        </p:nvSpPr>
        <p:spPr bwMode="auto">
          <a:xfrm>
            <a:off x="1687513" y="7223125"/>
            <a:ext cx="8143875" cy="3365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i="1"/>
              <a:t>Source: http://filipspagnoli.wordpress.com/2011/05/10/human-rights-maps-134-gerrymandering/</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09600" y="152400"/>
            <a:ext cx="9471025" cy="1549400"/>
          </a:xfrm>
        </p:spPr>
        <p:txBody>
          <a:bodyPr/>
          <a:lstStyle/>
          <a:p>
            <a:r>
              <a:rPr lang="en-US" b="1" dirty="0" smtClean="0"/>
              <a:t>The 2012 Presidential Election: </a:t>
            </a:r>
            <a:br>
              <a:rPr lang="en-US" b="1" dirty="0" smtClean="0"/>
            </a:br>
            <a:r>
              <a:rPr lang="en-US" b="1" dirty="0" smtClean="0"/>
              <a:t>by State &amp; by County</a:t>
            </a:r>
          </a:p>
        </p:txBody>
      </p:sp>
      <p:sp>
        <p:nvSpPr>
          <p:cNvPr id="47107" name="Text Box 4"/>
          <p:cNvSpPr txBox="1">
            <a:spLocks noChangeArrowheads="1"/>
          </p:cNvSpPr>
          <p:nvPr/>
        </p:nvSpPr>
        <p:spPr bwMode="auto">
          <a:xfrm>
            <a:off x="4848225" y="7223125"/>
            <a:ext cx="5232400" cy="3365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i="1" dirty="0"/>
              <a:t>Source: http://www-personal.umich.edu/~mejn/election/2012/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58913" y="0"/>
            <a:ext cx="8413750" cy="884237"/>
          </a:xfrm>
        </p:spPr>
        <p:txBody>
          <a:bodyPr/>
          <a:lstStyle/>
          <a:p>
            <a:r>
              <a:rPr lang="en-US" b="1" dirty="0" smtClean="0"/>
              <a:t>Defining States: Problems</a:t>
            </a:r>
          </a:p>
        </p:txBody>
      </p:sp>
      <p:sp>
        <p:nvSpPr>
          <p:cNvPr id="6147" name="Rectangle 3"/>
          <p:cNvSpPr>
            <a:spLocks noGrp="1" noChangeArrowheads="1"/>
          </p:cNvSpPr>
          <p:nvPr>
            <p:ph type="body" idx="1"/>
          </p:nvPr>
        </p:nvSpPr>
        <p:spPr>
          <a:xfrm>
            <a:off x="3429000" y="808037"/>
            <a:ext cx="6640513" cy="6096000"/>
          </a:xfrm>
          <a:solidFill>
            <a:schemeClr val="bg1"/>
          </a:solidFill>
        </p:spPr>
        <p:txBody>
          <a:bodyPr/>
          <a:lstStyle/>
          <a:p>
            <a:pPr>
              <a:lnSpc>
                <a:spcPct val="80000"/>
              </a:lnSpc>
            </a:pPr>
            <a:r>
              <a:rPr lang="en-US" sz="2400" b="1" dirty="0" smtClean="0"/>
              <a:t>Korea</a:t>
            </a:r>
          </a:p>
          <a:p>
            <a:pPr lvl="1">
              <a:lnSpc>
                <a:spcPct val="80000"/>
              </a:lnSpc>
            </a:pPr>
            <a:r>
              <a:rPr lang="en-US" sz="2000" dirty="0" smtClean="0"/>
              <a:t>Since 1945 the Korean Peninsula has been divided;  since 1953 a four kilometer </a:t>
            </a:r>
            <a:r>
              <a:rPr lang="en-US" sz="2000" b="1" dirty="0" smtClean="0"/>
              <a:t>demilitarized zone </a:t>
            </a:r>
            <a:r>
              <a:rPr lang="en-US" sz="2000" dirty="0" smtClean="0"/>
              <a:t>has divided North and South Korea.</a:t>
            </a:r>
          </a:p>
          <a:p>
            <a:pPr lvl="1">
              <a:lnSpc>
                <a:spcPct val="80000"/>
              </a:lnSpc>
            </a:pPr>
            <a:r>
              <a:rPr lang="en-US" sz="2000" dirty="0" smtClean="0"/>
              <a:t>Since the 1990s there have been a number of small attempts to reconcile.  In 2000 the Presidents of North and South Korea met for the first time.</a:t>
            </a:r>
          </a:p>
          <a:p>
            <a:pPr>
              <a:lnSpc>
                <a:spcPct val="80000"/>
              </a:lnSpc>
            </a:pPr>
            <a:r>
              <a:rPr lang="en-US" sz="2400" b="1" dirty="0" smtClean="0"/>
              <a:t>China &amp; Taiwan</a:t>
            </a:r>
          </a:p>
          <a:p>
            <a:pPr lvl="1">
              <a:lnSpc>
                <a:spcPct val="80000"/>
              </a:lnSpc>
            </a:pPr>
            <a:r>
              <a:rPr lang="en-US" sz="2000" dirty="0" smtClean="0">
                <a:solidFill>
                  <a:srgbClr val="FF0000"/>
                </a:solidFill>
              </a:rPr>
              <a:t>In 1949, during the Chinese Civil War, the government of China retreated to the island of Taiwan</a:t>
            </a:r>
            <a:r>
              <a:rPr lang="en-US" sz="2000" dirty="0" smtClean="0"/>
              <a:t>.  When they lost, and the People’s Republic of China was created, Taiwan remained as holdout.  </a:t>
            </a:r>
          </a:p>
          <a:p>
            <a:pPr lvl="1">
              <a:lnSpc>
                <a:spcPct val="80000"/>
              </a:lnSpc>
            </a:pPr>
            <a:r>
              <a:rPr lang="en-US" sz="2000" dirty="0" smtClean="0"/>
              <a:t>Taiwan was a one-party state under martial law until 1987.  Today there is a Taiwanese independence movement – which is strongly resisted both by the People’s Republic and by some Taiwanese.</a:t>
            </a:r>
          </a:p>
          <a:p>
            <a:pPr>
              <a:lnSpc>
                <a:spcPct val="80000"/>
              </a:lnSpc>
            </a:pPr>
            <a:r>
              <a:rPr lang="en-US" sz="2400" b="1" dirty="0" smtClean="0"/>
              <a:t>Western Sahara</a:t>
            </a:r>
          </a:p>
          <a:p>
            <a:pPr lvl="1">
              <a:lnSpc>
                <a:spcPct val="80000"/>
              </a:lnSpc>
            </a:pPr>
            <a:r>
              <a:rPr lang="en-US" sz="2000" dirty="0" smtClean="0"/>
              <a:t>The former Spanish Sahara.</a:t>
            </a:r>
          </a:p>
          <a:p>
            <a:pPr lvl="1">
              <a:lnSpc>
                <a:spcPct val="80000"/>
              </a:lnSpc>
            </a:pPr>
            <a:r>
              <a:rPr lang="en-US" sz="2000" dirty="0" smtClean="0"/>
              <a:t>Claimed by more than one nation.</a:t>
            </a:r>
          </a:p>
        </p:txBody>
      </p:sp>
      <p:pic>
        <p:nvPicPr>
          <p:cNvPr id="6148" name="Picture 4"/>
          <p:cNvPicPr>
            <a:picLocks noChangeAspect="1" noChangeArrowheads="1"/>
          </p:cNvPicPr>
          <p:nvPr/>
        </p:nvPicPr>
        <p:blipFill>
          <a:blip r:embed="rId3">
            <a:lum bright="-24000" contrast="36000"/>
            <a:extLst>
              <a:ext uri="{28A0092B-C50C-407E-A947-70E740481C1C}">
                <a14:useLocalDpi xmlns:a14="http://schemas.microsoft.com/office/drawing/2010/main" val="0"/>
              </a:ext>
            </a:extLst>
          </a:blip>
          <a:srcRect/>
          <a:stretch>
            <a:fillRect/>
          </a:stretch>
        </p:blipFill>
        <p:spPr bwMode="auto">
          <a:xfrm>
            <a:off x="239713" y="731838"/>
            <a:ext cx="2108200" cy="2514600"/>
          </a:xfrm>
          <a:prstGeom prst="rect">
            <a:avLst/>
          </a:prstGeom>
          <a:noFill/>
          <a:ln w="95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9" name="Rectangle 5"/>
          <p:cNvSpPr>
            <a:spLocks noChangeArrowheads="1"/>
          </p:cNvSpPr>
          <p:nvPr/>
        </p:nvSpPr>
        <p:spPr bwMode="auto">
          <a:xfrm>
            <a:off x="3340100" y="7102475"/>
            <a:ext cx="6740525"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200" i="1" dirty="0"/>
              <a:t>Sources: http://commons.wikimedia.org/wiki/Image:Map_korea_without_labels.png;</a:t>
            </a:r>
          </a:p>
          <a:p>
            <a:r>
              <a:rPr lang="fr-FR" sz="1200" i="1" dirty="0"/>
              <a:t> http://usinfo.state.gov/eap/east_asia_pacific/chinese_human_smuggling/smuggling_maps/china_map.html</a:t>
            </a:r>
          </a:p>
        </p:txBody>
      </p:sp>
      <p:pic>
        <p:nvPicPr>
          <p:cNvPr id="6150" name="Picture 6"/>
          <p:cNvPicPr>
            <a:picLocks noChangeAspect="1" noChangeArrowheads="1"/>
          </p:cNvPicPr>
          <p:nvPr/>
        </p:nvPicPr>
        <p:blipFill>
          <a:blip r:embed="rId4">
            <a:lum bright="-24000" contrast="36000"/>
            <a:extLst>
              <a:ext uri="{28A0092B-C50C-407E-A947-70E740481C1C}">
                <a14:useLocalDpi xmlns:a14="http://schemas.microsoft.com/office/drawing/2010/main" val="0"/>
              </a:ext>
            </a:extLst>
          </a:blip>
          <a:srcRect/>
          <a:stretch>
            <a:fillRect/>
          </a:stretch>
        </p:blipFill>
        <p:spPr bwMode="auto">
          <a:xfrm>
            <a:off x="163513" y="3627438"/>
            <a:ext cx="3276600" cy="2884487"/>
          </a:xfrm>
          <a:prstGeom prst="rect">
            <a:avLst/>
          </a:prstGeom>
          <a:noFill/>
          <a:ln w="95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2012 Presidential Election: </a:t>
            </a:r>
            <a:br>
              <a:rPr lang="en-US" b="1" dirty="0"/>
            </a:br>
            <a:r>
              <a:rPr lang="en-US" b="1" dirty="0" smtClean="0"/>
              <a:t>State Population Cartogram</a:t>
            </a:r>
            <a:endParaRPr lang="en-US" dirty="0"/>
          </a:p>
        </p:txBody>
      </p:sp>
      <p:sp>
        <p:nvSpPr>
          <p:cNvPr id="4" name="Text Box 4"/>
          <p:cNvSpPr txBox="1">
            <a:spLocks noChangeArrowheads="1"/>
          </p:cNvSpPr>
          <p:nvPr/>
        </p:nvSpPr>
        <p:spPr bwMode="auto">
          <a:xfrm>
            <a:off x="4848225" y="7223125"/>
            <a:ext cx="5232400" cy="3365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i="1" dirty="0"/>
              <a:t>Source: http://www-personal.umich.edu/~mejn/election/2012/</a:t>
            </a:r>
          </a:p>
        </p:txBody>
      </p:sp>
    </p:spTree>
    <p:extLst>
      <p:ext uri="{BB962C8B-B14F-4D97-AF65-F5344CB8AC3E}">
        <p14:creationId xmlns:p14="http://schemas.microsoft.com/office/powerpoint/2010/main" val="13790775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2012 Presidential Election: </a:t>
            </a:r>
            <a:br>
              <a:rPr lang="en-US" b="1" dirty="0"/>
            </a:br>
            <a:r>
              <a:rPr lang="en-US" b="1" dirty="0" smtClean="0"/>
              <a:t>Electoral College Cartogram</a:t>
            </a:r>
            <a:endParaRPr lang="en-US" dirty="0"/>
          </a:p>
        </p:txBody>
      </p:sp>
      <p:sp>
        <p:nvSpPr>
          <p:cNvPr id="4" name="Text Box 4"/>
          <p:cNvSpPr txBox="1">
            <a:spLocks noChangeArrowheads="1"/>
          </p:cNvSpPr>
          <p:nvPr/>
        </p:nvSpPr>
        <p:spPr bwMode="auto">
          <a:xfrm>
            <a:off x="6027977" y="7223125"/>
            <a:ext cx="4052648" cy="33855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i="1" dirty="0"/>
              <a:t>Source: http://www.facebook.com/NoTeaParty/</a:t>
            </a:r>
          </a:p>
        </p:txBody>
      </p:sp>
    </p:spTree>
    <p:extLst>
      <p:ext uri="{BB962C8B-B14F-4D97-AF65-F5344CB8AC3E}">
        <p14:creationId xmlns:p14="http://schemas.microsoft.com/office/powerpoint/2010/main" val="4122219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the 2012 Press Saw the Electoral College</a:t>
            </a:r>
            <a:endParaRPr lang="en-US" b="1" dirty="0"/>
          </a:p>
        </p:txBody>
      </p:sp>
    </p:spTree>
    <p:extLst>
      <p:ext uri="{BB962C8B-B14F-4D97-AF65-F5344CB8AC3E}">
        <p14:creationId xmlns:p14="http://schemas.microsoft.com/office/powerpoint/2010/main" val="19508348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r>
              <a:rPr lang="en-US" b="1" dirty="0" smtClean="0"/>
              <a:t>The 2012 Presidential Election: </a:t>
            </a:r>
            <a:br>
              <a:rPr lang="en-US" b="1" dirty="0" smtClean="0"/>
            </a:br>
            <a:r>
              <a:rPr lang="en-US" b="1" dirty="0" smtClean="0"/>
              <a:t>The "Purple County" Analysis</a:t>
            </a:r>
          </a:p>
        </p:txBody>
      </p:sp>
      <p:sp>
        <p:nvSpPr>
          <p:cNvPr id="48132" name="Text Box 4"/>
          <p:cNvSpPr txBox="1">
            <a:spLocks noChangeArrowheads="1"/>
          </p:cNvSpPr>
          <p:nvPr/>
        </p:nvSpPr>
        <p:spPr bwMode="auto">
          <a:xfrm>
            <a:off x="4806040" y="7223125"/>
            <a:ext cx="5274585" cy="33855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i="1" dirty="0"/>
              <a:t>Source: http://www-personal.umich.edu/~mejn/election/2012/</a:t>
            </a:r>
          </a:p>
        </p:txBody>
      </p:sp>
      <p:sp>
        <p:nvSpPr>
          <p:cNvPr id="48133" name="Rectangle 5"/>
          <p:cNvSpPr>
            <a:spLocks noChangeArrowheads="1"/>
          </p:cNvSpPr>
          <p:nvPr/>
        </p:nvSpPr>
        <p:spPr bwMode="auto">
          <a:xfrm>
            <a:off x="6948814" y="5638800"/>
            <a:ext cx="3073400" cy="9842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42900" indent="-342900" defTabSz="719138">
              <a:spcBef>
                <a:spcPct val="20000"/>
              </a:spcBef>
              <a:buClr>
                <a:srgbClr val="000000"/>
              </a:buClr>
              <a:buSzPct val="100000"/>
              <a:buFont typeface="Times New Roman" pitchFamily="18" charset="0"/>
              <a:buBlip>
                <a:blip r:embed="rId2"/>
              </a:buBlip>
            </a:pPr>
            <a:r>
              <a:rPr lang="en-US" dirty="0">
                <a:solidFill>
                  <a:srgbClr val="000000"/>
                </a:solidFill>
              </a:rPr>
              <a:t>Blue=70% Democrat</a:t>
            </a:r>
          </a:p>
          <a:p>
            <a:pPr marL="342900" indent="-342900" defTabSz="719138">
              <a:spcBef>
                <a:spcPct val="20000"/>
              </a:spcBef>
              <a:buClr>
                <a:srgbClr val="000000"/>
              </a:buClr>
              <a:buSzPct val="100000"/>
              <a:buFont typeface="Times New Roman" pitchFamily="18" charset="0"/>
              <a:buBlip>
                <a:blip r:embed="rId2"/>
              </a:buBlip>
            </a:pPr>
            <a:r>
              <a:rPr lang="en-US" dirty="0">
                <a:solidFill>
                  <a:srgbClr val="000000"/>
                </a:solidFill>
              </a:rPr>
              <a:t>Red=70% Republican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20713" y="-7938"/>
            <a:ext cx="9459912" cy="1196976"/>
          </a:xfrm>
        </p:spPr>
        <p:txBody>
          <a:bodyPr/>
          <a:lstStyle/>
          <a:p>
            <a:r>
              <a:rPr lang="en-US" b="1" dirty="0" smtClean="0"/>
              <a:t>"Fairness" &amp; the Electoral College</a:t>
            </a:r>
          </a:p>
        </p:txBody>
      </p:sp>
      <p:sp>
        <p:nvSpPr>
          <p:cNvPr id="3" name="Content Placeholder 2"/>
          <p:cNvSpPr>
            <a:spLocks noGrp="1"/>
          </p:cNvSpPr>
          <p:nvPr>
            <p:ph sz="half" idx="1"/>
          </p:nvPr>
        </p:nvSpPr>
        <p:spPr>
          <a:xfrm>
            <a:off x="0" y="1112838"/>
            <a:ext cx="4659313" cy="6446837"/>
          </a:xfrm>
          <a:solidFill>
            <a:schemeClr val="bg1"/>
          </a:solidFill>
        </p:spPr>
        <p:txBody>
          <a:bodyPr>
            <a:normAutofit/>
          </a:bodyPr>
          <a:lstStyle/>
          <a:p>
            <a:pPr>
              <a:lnSpc>
                <a:spcPct val="90000"/>
              </a:lnSpc>
            </a:pPr>
            <a:r>
              <a:rPr lang="en-US" sz="2600" dirty="0" smtClean="0"/>
              <a:t>Contrary to popular belief, we do </a:t>
            </a:r>
            <a:r>
              <a:rPr lang="en-US" sz="2600" b="1" dirty="0" smtClean="0"/>
              <a:t>not</a:t>
            </a:r>
            <a:r>
              <a:rPr lang="en-US" sz="2600" dirty="0" smtClean="0"/>
              <a:t> elect a President every four years.  </a:t>
            </a:r>
          </a:p>
          <a:p>
            <a:pPr>
              <a:lnSpc>
                <a:spcPct val="90000"/>
              </a:lnSpc>
            </a:pPr>
            <a:r>
              <a:rPr lang="en-US" sz="2600" dirty="0" smtClean="0"/>
              <a:t>Instead, each state selects </a:t>
            </a:r>
            <a:r>
              <a:rPr lang="en-US" sz="2600" b="1" dirty="0" smtClean="0"/>
              <a:t>electors</a:t>
            </a:r>
            <a:r>
              <a:rPr lang="en-US" sz="2600" dirty="0" smtClean="0"/>
              <a:t> – California has 55, each state has at least 3 – and </a:t>
            </a:r>
            <a:r>
              <a:rPr lang="en-US" sz="2600" b="1" dirty="0" smtClean="0"/>
              <a:t>they</a:t>
            </a:r>
            <a:r>
              <a:rPr lang="en-US" sz="2600" dirty="0" smtClean="0"/>
              <a:t> vote for President.</a:t>
            </a:r>
          </a:p>
          <a:p>
            <a:pPr>
              <a:lnSpc>
                <a:spcPct val="90000"/>
              </a:lnSpc>
            </a:pPr>
            <a:r>
              <a:rPr lang="en-US" sz="2600" dirty="0" smtClean="0"/>
              <a:t>Most states follow a "</a:t>
            </a:r>
            <a:r>
              <a:rPr lang="en-US" sz="2600" b="1" dirty="0" smtClean="0"/>
              <a:t>winner-take-all</a:t>
            </a:r>
            <a:r>
              <a:rPr lang="en-US" sz="2600" dirty="0" smtClean="0"/>
              <a:t>" system.  Two, Maine and Nebraska, </a:t>
            </a:r>
            <a:r>
              <a:rPr lang="en-US" sz="2600" b="1" dirty="0" smtClean="0"/>
              <a:t>apportion</a:t>
            </a:r>
            <a:r>
              <a:rPr lang="en-US" sz="2600" dirty="0" smtClean="0"/>
              <a:t> their electors by district.</a:t>
            </a:r>
          </a:p>
          <a:p>
            <a:pPr>
              <a:lnSpc>
                <a:spcPct val="90000"/>
              </a:lnSpc>
            </a:pPr>
            <a:r>
              <a:rPr lang="en-US" sz="2600" dirty="0" smtClean="0"/>
              <a:t>The Electoral College system has produced some odd results – 15 Presidents have been elected without winning the popular vote.</a:t>
            </a:r>
          </a:p>
        </p:txBody>
      </p:sp>
      <p:grpSp>
        <p:nvGrpSpPr>
          <p:cNvPr id="6" name="Group 5"/>
          <p:cNvGrpSpPr/>
          <p:nvPr/>
        </p:nvGrpSpPr>
        <p:grpSpPr>
          <a:xfrm>
            <a:off x="4856163" y="1036638"/>
            <a:ext cx="5060950" cy="6324600"/>
            <a:chOff x="4856163" y="1036638"/>
            <a:chExt cx="5060950" cy="6324600"/>
          </a:xfrm>
        </p:grpSpPr>
        <p:grpSp>
          <p:nvGrpSpPr>
            <p:cNvPr id="49156" name="Group 8"/>
            <p:cNvGrpSpPr>
              <a:grpSpLocks/>
            </p:cNvGrpSpPr>
            <p:nvPr/>
          </p:nvGrpSpPr>
          <p:grpSpPr bwMode="auto">
            <a:xfrm>
              <a:off x="4856163" y="1036638"/>
              <a:ext cx="5060950" cy="6324600"/>
              <a:chOff x="4735512" y="883546"/>
              <a:chExt cx="5060365" cy="6325291"/>
            </a:xfrm>
          </p:grpSpPr>
          <p:sp>
            <p:nvSpPr>
              <p:cNvPr id="49157" name="Rectangle 5"/>
              <p:cNvSpPr>
                <a:spLocks noChangeArrowheads="1"/>
              </p:cNvSpPr>
              <p:nvPr/>
            </p:nvSpPr>
            <p:spPr bwMode="auto">
              <a:xfrm>
                <a:off x="4735512" y="883546"/>
                <a:ext cx="4553798" cy="6325291"/>
              </a:xfrm>
              <a:prstGeom prst="rect">
                <a:avLst/>
              </a:prstGeom>
              <a:solidFill>
                <a:schemeClr val="bg1"/>
              </a:solidFill>
              <a:ln w="9525" algn="ctr">
                <a:solidFill>
                  <a:srgbClr val="FF0000"/>
                </a:solidFill>
                <a:round/>
                <a:headEnd/>
                <a:tailEnd/>
              </a:ln>
            </p:spPr>
            <p:txBody>
              <a:bodyPr/>
              <a:lstStyle/>
              <a:p>
                <a:endParaRPr lang="en-US"/>
              </a:p>
            </p:txBody>
          </p:sp>
          <p:pic>
            <p:nvPicPr>
              <p:cNvPr id="491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482" y="960437"/>
                <a:ext cx="3441859" cy="172307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a:spLocks noRot="1" noChangeAspect="1" noMove="1" noResize="1" noEditPoints="1" noAdjustHandles="1" noChangeArrowheads="1" noChangeShapeType="1" noTextEdit="1"/>
              </p:cNvSpPr>
              <p:nvPr/>
            </p:nvSpPr>
            <p:spPr>
              <a:xfrm>
                <a:off x="4906114" y="2751478"/>
                <a:ext cx="4889763" cy="1323439"/>
              </a:xfrm>
              <a:prstGeom prst="rect">
                <a:avLst/>
              </a:prstGeom>
              <a:blipFill rotWithShape="1">
                <a:blip r:embed="rId3"/>
                <a:stretch>
                  <a:fillRect l="-1372" t="-2304" b="-7373"/>
                </a:stretch>
              </a:blipFill>
            </p:spPr>
            <p:txBody>
              <a:bodyPr/>
              <a:lstStyle/>
              <a:p>
                <a:r>
                  <a:rPr lang="en-US">
                    <a:noFill/>
                  </a:rPr>
                  <a:t> </a:t>
                </a:r>
              </a:p>
            </p:txBody>
          </p:sp>
          <p:pic>
            <p:nvPicPr>
              <p:cNvPr id="491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482" y="4074917"/>
                <a:ext cx="3441859" cy="172307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a:spLocks noRot="1" noChangeAspect="1" noMove="1" noResize="1" noEditPoints="1" noAdjustHandles="1" noChangeArrowheads="1" noChangeShapeType="1" noTextEdit="1"/>
              </p:cNvSpPr>
              <p:nvPr/>
            </p:nvSpPr>
            <p:spPr>
              <a:xfrm>
                <a:off x="4906114" y="5809889"/>
                <a:ext cx="4889763" cy="1323439"/>
              </a:xfrm>
              <a:prstGeom prst="rect">
                <a:avLst/>
              </a:prstGeom>
              <a:blipFill rotWithShape="1">
                <a:blip r:embed="rId4"/>
                <a:stretch>
                  <a:fillRect l="-1372" t="-2304" b="-7373"/>
                </a:stretch>
              </a:blipFill>
            </p:spPr>
            <p:txBody>
              <a:bodyPr/>
              <a:lstStyle/>
              <a:p>
                <a:r>
                  <a:rPr lang="en-US">
                    <a:noFill/>
                  </a:rPr>
                  <a:t> </a:t>
                </a:r>
              </a:p>
            </p:txBody>
          </p:sp>
        </p:grpSp>
        <p:sp>
          <p:nvSpPr>
            <p:cNvPr id="4" name="Rectangle 3"/>
            <p:cNvSpPr/>
            <p:nvPr/>
          </p:nvSpPr>
          <p:spPr bwMode="auto">
            <a:xfrm>
              <a:off x="5423997" y="1118850"/>
              <a:ext cx="3438144" cy="1719072"/>
            </a:xfrm>
            <a:prstGeom prst="rect">
              <a:avLst/>
            </a:prstGeom>
            <a:solidFill>
              <a:srgbClr val="FF0000">
                <a:alpha val="18039"/>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Rectangle 11"/>
            <p:cNvSpPr/>
            <p:nvPr/>
          </p:nvSpPr>
          <p:spPr bwMode="auto">
            <a:xfrm>
              <a:off x="5412197" y="4229566"/>
              <a:ext cx="847315" cy="1719072"/>
            </a:xfrm>
            <a:prstGeom prst="rect">
              <a:avLst/>
            </a:prstGeom>
            <a:solidFill>
              <a:srgbClr val="FF0000">
                <a:alpha val="18039"/>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6259511" y="4227015"/>
              <a:ext cx="2590829" cy="1719072"/>
            </a:xfrm>
            <a:prstGeom prst="rect">
              <a:avLst/>
            </a:prstGeom>
            <a:solidFill>
              <a:srgbClr val="00B0F0">
                <a:alpha val="18039"/>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13" y="504825"/>
            <a:ext cx="8991600" cy="1196975"/>
          </a:xfrm>
        </p:spPr>
        <p:txBody>
          <a:bodyPr/>
          <a:lstStyle/>
          <a:p>
            <a:pPr algn="l"/>
            <a:r>
              <a:rPr lang="en-US" dirty="0" smtClean="0"/>
              <a:t>"Fairness" &amp; Congressional Representation: Ohio 2012</a:t>
            </a:r>
            <a:endParaRPr lang="en-US" dirty="0"/>
          </a:p>
        </p:txBody>
      </p:sp>
      <p:sp>
        <p:nvSpPr>
          <p:cNvPr id="10" name="Content Placeholder 9"/>
          <p:cNvSpPr>
            <a:spLocks noGrp="1"/>
          </p:cNvSpPr>
          <p:nvPr>
            <p:ph sz="half" idx="2"/>
          </p:nvPr>
        </p:nvSpPr>
        <p:spPr>
          <a:xfrm>
            <a:off x="5268912" y="3912257"/>
            <a:ext cx="4724400" cy="3067980"/>
          </a:xfrm>
        </p:spPr>
        <p:txBody>
          <a:bodyPr>
            <a:normAutofit fontScale="92500" lnSpcReduction="20000"/>
          </a:bodyPr>
          <a:lstStyle/>
          <a:p>
            <a:pPr>
              <a:lnSpc>
                <a:spcPct val="120000"/>
              </a:lnSpc>
              <a:spcAft>
                <a:spcPts val="0"/>
              </a:spcAft>
            </a:pPr>
            <a:r>
              <a:rPr lang="en-US" sz="2400" dirty="0" smtClean="0"/>
              <a:t>Ohio has 16 Congressional districts.  </a:t>
            </a:r>
          </a:p>
          <a:p>
            <a:pPr>
              <a:lnSpc>
                <a:spcPct val="120000"/>
              </a:lnSpc>
              <a:spcAft>
                <a:spcPts val="0"/>
              </a:spcAft>
            </a:pPr>
            <a:r>
              <a:rPr lang="en-US" sz="2400" dirty="0" smtClean="0"/>
              <a:t>Of those, 12 are now held by Republicans, 4 by Democrats.</a:t>
            </a:r>
          </a:p>
          <a:p>
            <a:pPr>
              <a:lnSpc>
                <a:spcPct val="120000"/>
              </a:lnSpc>
              <a:spcAft>
                <a:spcPts val="0"/>
              </a:spcAft>
            </a:pPr>
            <a:r>
              <a:rPr lang="en-US" sz="2400" dirty="0" smtClean="0"/>
              <a:t>But the </a:t>
            </a:r>
            <a:r>
              <a:rPr lang="en-US" sz="2400" dirty="0"/>
              <a:t>overall vote </a:t>
            </a:r>
            <a:r>
              <a:rPr lang="en-US" sz="2400" dirty="0" smtClean="0"/>
              <a:t>ratio of Democrats to Republicans is 47/53 – and based on that ratio you’d expect at least 7 Democrats.</a:t>
            </a:r>
          </a:p>
          <a:p>
            <a:pPr>
              <a:lnSpc>
                <a:spcPct val="120000"/>
              </a:lnSpc>
              <a:spcAft>
                <a:spcPts val="0"/>
              </a:spcAft>
            </a:pPr>
            <a:r>
              <a:rPr lang="en-US" sz="2400" dirty="0" smtClean="0"/>
              <a:t>Is this evidence of </a:t>
            </a:r>
            <a:r>
              <a:rPr lang="en-US" sz="2400" b="1" dirty="0" smtClean="0"/>
              <a:t>gerrymandering</a:t>
            </a:r>
            <a:r>
              <a:rPr lang="en-US" sz="2400" dirty="0" smtClean="0"/>
              <a:t>? </a:t>
            </a:r>
          </a:p>
          <a:p>
            <a:pPr>
              <a:lnSpc>
                <a:spcPct val="120000"/>
              </a:lnSpc>
              <a:spcAft>
                <a:spcPts val="0"/>
              </a:spcAft>
            </a:pPr>
            <a:r>
              <a:rPr lang="en-US" sz="2400" b="1" dirty="0" smtClean="0"/>
              <a:t>Maybe</a:t>
            </a:r>
            <a:r>
              <a:rPr lang="en-US" sz="2400" dirty="0" smtClean="0"/>
              <a:t>!  </a:t>
            </a:r>
            <a:r>
              <a:rPr lang="en-US" sz="2400" b="1" dirty="0" smtClean="0"/>
              <a:t>Maybe not</a:t>
            </a:r>
            <a:r>
              <a:rPr lang="en-US" sz="2400" dirty="0" smtClean="0"/>
              <a:t>!</a:t>
            </a:r>
            <a:endParaRPr lang="en-US" sz="2400"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3004" y="1331912"/>
            <a:ext cx="2571750" cy="2524125"/>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8123"/>
          <a:stretch/>
        </p:blipFill>
        <p:spPr bwMode="auto">
          <a:xfrm>
            <a:off x="5859463" y="2870199"/>
            <a:ext cx="1638300" cy="623014"/>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4"/>
          <p:cNvSpPr txBox="1">
            <a:spLocks noChangeArrowheads="1"/>
          </p:cNvSpPr>
          <p:nvPr/>
        </p:nvSpPr>
        <p:spPr bwMode="auto">
          <a:xfrm>
            <a:off x="962360" y="7036455"/>
            <a:ext cx="9118265" cy="52322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sz="1400" i="1" dirty="0"/>
              <a:t>Source: http://www.politico.com/2012-election/results/house/ohio/; http://ballotpedia.org/wiki/index.php/Marcia_L._Fudge;</a:t>
            </a:r>
          </a:p>
          <a:p>
            <a:r>
              <a:rPr lang="fr-FR" sz="1400" i="1" dirty="0"/>
              <a:t>http://ballotpedia.org/wiki/index.php/John_A._Boehner</a:t>
            </a:r>
          </a:p>
        </p:txBody>
      </p:sp>
      <p:sp>
        <p:nvSpPr>
          <p:cNvPr id="3" name="Content Placeholder 2"/>
          <p:cNvSpPr>
            <a:spLocks noGrp="1"/>
          </p:cNvSpPr>
          <p:nvPr>
            <p:ph sz="half" idx="1"/>
          </p:nvPr>
        </p:nvSpPr>
        <p:spPr/>
        <p:txBody>
          <a:bodyPr/>
          <a:lstStyle/>
          <a:p>
            <a:endParaRPr lang="en-US"/>
          </a:p>
        </p:txBody>
      </p:sp>
    </p:spTree>
    <p:extLst>
      <p:ext uri="{BB962C8B-B14F-4D97-AF65-F5344CB8AC3E}">
        <p14:creationId xmlns:p14="http://schemas.microsoft.com/office/powerpoint/2010/main" val="37381238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25512" y="504825"/>
            <a:ext cx="8413750" cy="1196975"/>
          </a:xfrm>
        </p:spPr>
        <p:txBody>
          <a:bodyPr/>
          <a:lstStyle/>
          <a:p>
            <a:r>
              <a:rPr lang="en-US" sz="4800" b="1" dirty="0" smtClean="0"/>
              <a:t>“How a Bill Becomes a Law”</a:t>
            </a:r>
            <a:endParaRPr lang="en-US" sz="4800" b="1" dirty="0"/>
          </a:p>
        </p:txBody>
      </p:sp>
      <p:sp>
        <p:nvSpPr>
          <p:cNvPr id="7" name="TextBox 6"/>
          <p:cNvSpPr txBox="1"/>
          <p:nvPr/>
        </p:nvSpPr>
        <p:spPr>
          <a:xfrm>
            <a:off x="1306512" y="6904037"/>
            <a:ext cx="7467600" cy="461665"/>
          </a:xfrm>
          <a:prstGeom prst="rect">
            <a:avLst/>
          </a:prstGeom>
          <a:noFill/>
        </p:spPr>
        <p:txBody>
          <a:bodyPr wrap="square" rtlCol="0">
            <a:spAutoFit/>
          </a:bodyPr>
          <a:lstStyle/>
          <a:p>
            <a:pPr algn="ctr"/>
            <a:r>
              <a:rPr lang="en-US" dirty="0"/>
              <a:t>http://www.youtube.com/watch?v=Otbml6WIQPo</a:t>
            </a:r>
          </a:p>
        </p:txBody>
      </p:sp>
    </p:spTree>
    <p:extLst>
      <p:ext uri="{BB962C8B-B14F-4D97-AF65-F5344CB8AC3E}">
        <p14:creationId xmlns:p14="http://schemas.microsoft.com/office/powerpoint/2010/main" val="22902733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5400" b="1" smtClean="0"/>
              <a:t>International Cooperation</a:t>
            </a:r>
          </a:p>
        </p:txBody>
      </p:sp>
      <p:sp>
        <p:nvSpPr>
          <p:cNvPr id="50179" name="Rectangle 3"/>
          <p:cNvSpPr>
            <a:spLocks noGrp="1" noChangeArrowheads="1"/>
          </p:cNvSpPr>
          <p:nvPr>
            <p:ph type="body" idx="1"/>
          </p:nvPr>
        </p:nvSpPr>
        <p:spPr>
          <a:xfrm>
            <a:off x="609600" y="2133600"/>
            <a:ext cx="9471025" cy="5148263"/>
          </a:xfrm>
        </p:spPr>
        <p:txBody>
          <a:bodyPr/>
          <a:lstStyle/>
          <a:p>
            <a:pPr>
              <a:lnSpc>
                <a:spcPct val="80000"/>
              </a:lnSpc>
            </a:pPr>
            <a:r>
              <a:rPr lang="en-US" sz="2600" smtClean="0"/>
              <a:t>States frequently find it both </a:t>
            </a:r>
            <a:r>
              <a:rPr lang="en-US" sz="2600" b="1" smtClean="0"/>
              <a:t>possible</a:t>
            </a:r>
            <a:r>
              <a:rPr lang="en-US" sz="2600" smtClean="0"/>
              <a:t> and </a:t>
            </a:r>
            <a:r>
              <a:rPr lang="en-US" sz="2600" b="1" smtClean="0"/>
              <a:t>profitable</a:t>
            </a:r>
            <a:r>
              <a:rPr lang="en-US" sz="2600" smtClean="0"/>
              <a:t> to cooperate.</a:t>
            </a:r>
          </a:p>
          <a:p>
            <a:pPr>
              <a:lnSpc>
                <a:spcPct val="80000"/>
              </a:lnSpc>
            </a:pPr>
            <a:r>
              <a:rPr lang="en-US" sz="2600" smtClean="0"/>
              <a:t>There are </a:t>
            </a:r>
            <a:r>
              <a:rPr lang="en-US" sz="2600" b="1" smtClean="0"/>
              <a:t>two</a:t>
            </a:r>
            <a:r>
              <a:rPr lang="en-US" sz="2600" smtClean="0"/>
              <a:t> basic </a:t>
            </a:r>
            <a:r>
              <a:rPr lang="en-US" sz="2600" b="1" smtClean="0"/>
              <a:t>scales</a:t>
            </a:r>
            <a:r>
              <a:rPr lang="en-US" sz="2600" smtClean="0"/>
              <a:t> of interstate cooperation:</a:t>
            </a:r>
          </a:p>
          <a:p>
            <a:pPr lvl="1">
              <a:lnSpc>
                <a:spcPct val="80000"/>
              </a:lnSpc>
            </a:pPr>
            <a:r>
              <a:rPr lang="en-US" sz="2600" smtClean="0"/>
              <a:t>Regional</a:t>
            </a:r>
          </a:p>
          <a:p>
            <a:pPr lvl="1">
              <a:lnSpc>
                <a:spcPct val="80000"/>
              </a:lnSpc>
            </a:pPr>
            <a:r>
              <a:rPr lang="en-US" sz="2600" smtClean="0"/>
              <a:t>Global</a:t>
            </a:r>
            <a:endParaRPr lang="en-US" sz="2200" smtClean="0"/>
          </a:p>
          <a:p>
            <a:pPr>
              <a:lnSpc>
                <a:spcPct val="80000"/>
              </a:lnSpc>
            </a:pPr>
            <a:r>
              <a:rPr lang="en-US" sz="2600" smtClean="0"/>
              <a:t>There are </a:t>
            </a:r>
            <a:r>
              <a:rPr lang="en-US" sz="2600" b="1" smtClean="0"/>
              <a:t>three</a:t>
            </a:r>
            <a:r>
              <a:rPr lang="en-US" sz="2600" smtClean="0"/>
              <a:t> basic </a:t>
            </a:r>
            <a:r>
              <a:rPr lang="en-US" sz="2600" b="1" smtClean="0"/>
              <a:t>kinds</a:t>
            </a:r>
            <a:r>
              <a:rPr lang="en-US" sz="2600" smtClean="0"/>
              <a:t> of interstate cooperation:</a:t>
            </a:r>
          </a:p>
          <a:p>
            <a:pPr lvl="1">
              <a:lnSpc>
                <a:spcPct val="80000"/>
              </a:lnSpc>
            </a:pPr>
            <a:r>
              <a:rPr lang="en-US" sz="2600" smtClean="0"/>
              <a:t>Political (or cultural)</a:t>
            </a:r>
          </a:p>
          <a:p>
            <a:pPr lvl="1">
              <a:lnSpc>
                <a:spcPct val="80000"/>
              </a:lnSpc>
            </a:pPr>
            <a:r>
              <a:rPr lang="en-US" sz="2600" smtClean="0"/>
              <a:t>Military</a:t>
            </a:r>
          </a:p>
          <a:p>
            <a:pPr lvl="1">
              <a:lnSpc>
                <a:spcPct val="80000"/>
              </a:lnSpc>
            </a:pPr>
            <a:r>
              <a:rPr lang="en-US" sz="2600" smtClean="0"/>
              <a:t>Economic</a:t>
            </a:r>
          </a:p>
          <a:p>
            <a:pPr>
              <a:lnSpc>
                <a:spcPct val="80000"/>
              </a:lnSpc>
            </a:pPr>
            <a:r>
              <a:rPr lang="en-US" sz="2600" smtClean="0"/>
              <a:t>Please note: political, military and economic associations are not new – for example, the Delian League (478 BCE), the Hanseatic League (13</a:t>
            </a:r>
            <a:r>
              <a:rPr lang="en-US" sz="2600" baseline="30000" smtClean="0"/>
              <a:t>th</a:t>
            </a:r>
            <a:r>
              <a:rPr lang="en-US" sz="2600" smtClean="0"/>
              <a:t> Century), the Rome-Berlin Axis (1936).</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4800" b="1" smtClean="0"/>
              <a:t>Regional Alliances: Examples</a:t>
            </a:r>
          </a:p>
        </p:txBody>
      </p:sp>
      <p:sp>
        <p:nvSpPr>
          <p:cNvPr id="51203" name="Rectangle 3"/>
          <p:cNvSpPr>
            <a:spLocks noGrp="1" noChangeArrowheads="1"/>
          </p:cNvSpPr>
          <p:nvPr>
            <p:ph type="body" idx="1"/>
          </p:nvPr>
        </p:nvSpPr>
        <p:spPr>
          <a:xfrm>
            <a:off x="685800" y="1981200"/>
            <a:ext cx="9144000" cy="5300663"/>
          </a:xfrm>
        </p:spPr>
        <p:txBody>
          <a:bodyPr/>
          <a:lstStyle/>
          <a:p>
            <a:pPr>
              <a:lnSpc>
                <a:spcPct val="80000"/>
              </a:lnSpc>
            </a:pPr>
            <a:r>
              <a:rPr lang="en-US" sz="2800" b="1" smtClean="0"/>
              <a:t>Military</a:t>
            </a:r>
          </a:p>
          <a:p>
            <a:pPr lvl="1">
              <a:lnSpc>
                <a:spcPct val="80000"/>
              </a:lnSpc>
            </a:pPr>
            <a:r>
              <a:rPr lang="en-US" sz="2400" b="1" smtClean="0"/>
              <a:t>NATO </a:t>
            </a:r>
            <a:r>
              <a:rPr lang="en-US" sz="2400" smtClean="0"/>
              <a:t> and the </a:t>
            </a:r>
            <a:r>
              <a:rPr lang="en-US" sz="2400" b="1" smtClean="0"/>
              <a:t>Warsaw Pact</a:t>
            </a:r>
            <a:r>
              <a:rPr lang="en-US" sz="2400" smtClean="0"/>
              <a:t> in Europe after World War II.</a:t>
            </a:r>
          </a:p>
          <a:p>
            <a:pPr lvl="1">
              <a:lnSpc>
                <a:spcPct val="80000"/>
              </a:lnSpc>
            </a:pPr>
            <a:r>
              <a:rPr lang="en-US" sz="2400" smtClean="0"/>
              <a:t>The </a:t>
            </a:r>
            <a:r>
              <a:rPr lang="en-US" sz="2400" b="1" smtClean="0"/>
              <a:t>Allies</a:t>
            </a:r>
            <a:r>
              <a:rPr lang="en-US" sz="2400" smtClean="0"/>
              <a:t> and the </a:t>
            </a:r>
            <a:r>
              <a:rPr lang="en-US" sz="2400" b="1" smtClean="0"/>
              <a:t>Central Powers</a:t>
            </a:r>
            <a:r>
              <a:rPr lang="en-US" sz="2400" smtClean="0"/>
              <a:t> in Europe during World War I.</a:t>
            </a:r>
          </a:p>
          <a:p>
            <a:pPr>
              <a:lnSpc>
                <a:spcPct val="80000"/>
              </a:lnSpc>
            </a:pPr>
            <a:r>
              <a:rPr lang="en-US" sz="2800" b="1" smtClean="0"/>
              <a:t>Political</a:t>
            </a:r>
          </a:p>
          <a:p>
            <a:pPr lvl="1">
              <a:lnSpc>
                <a:spcPct val="80000"/>
              </a:lnSpc>
            </a:pPr>
            <a:r>
              <a:rPr lang="en-US" sz="2400" smtClean="0"/>
              <a:t>Sometimes based on propinquity (e.g. the Organization of American States, the Organization of African Unity), or shared historical</a:t>
            </a:r>
          </a:p>
          <a:p>
            <a:pPr lvl="1">
              <a:lnSpc>
                <a:spcPct val="80000"/>
              </a:lnSpc>
            </a:pPr>
            <a:r>
              <a:rPr lang="en-US" sz="2400" smtClean="0"/>
              <a:t>Sometimes based on ethnicity or cultural connections (e.g. the British Commonwealth of Nations, the Arab League).</a:t>
            </a:r>
          </a:p>
          <a:p>
            <a:pPr>
              <a:lnSpc>
                <a:spcPct val="80000"/>
              </a:lnSpc>
            </a:pPr>
            <a:r>
              <a:rPr lang="en-US" sz="2800" b="1" smtClean="0"/>
              <a:t>Economic</a:t>
            </a:r>
          </a:p>
          <a:p>
            <a:pPr lvl="1">
              <a:lnSpc>
                <a:spcPct val="80000"/>
              </a:lnSpc>
            </a:pPr>
            <a:r>
              <a:rPr lang="en-US" sz="2400" smtClean="0"/>
              <a:t>The European Common Market (which became the European Union), the North American Free Trade Association (NAFTA).</a:t>
            </a:r>
          </a:p>
          <a:p>
            <a:pPr lvl="1">
              <a:lnSpc>
                <a:spcPct val="80000"/>
              </a:lnSpc>
            </a:pPr>
            <a:r>
              <a:rPr lang="en-US" sz="2400" smtClean="0"/>
              <a:t>Can evolve into a political or military alliance.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44513" y="274638"/>
            <a:ext cx="9536112" cy="1196975"/>
          </a:xfrm>
        </p:spPr>
        <p:txBody>
          <a:bodyPr/>
          <a:lstStyle/>
          <a:p>
            <a:pPr eaLnBrk="1" hangingPunct="1"/>
            <a:r>
              <a:rPr lang="en-US" b="1" smtClean="0"/>
              <a:t>The European Union &amp; The Eurozone:</a:t>
            </a:r>
            <a:br>
              <a:rPr lang="en-US" b="1" smtClean="0"/>
            </a:br>
            <a:r>
              <a:rPr lang="en-US" b="1" smtClean="0"/>
              <a:t>Monetary Alliance </a:t>
            </a:r>
            <a:r>
              <a:rPr lang="en-US" b="1" i="1" smtClean="0"/>
              <a:t>within</a:t>
            </a:r>
            <a:r>
              <a:rPr lang="en-US" b="1" smtClean="0"/>
              <a:t> an Alliance</a:t>
            </a:r>
          </a:p>
        </p:txBody>
      </p:sp>
      <p:sp>
        <p:nvSpPr>
          <p:cNvPr id="52230" name="Text Box 6"/>
          <p:cNvSpPr txBox="1">
            <a:spLocks noChangeArrowheads="1"/>
          </p:cNvSpPr>
          <p:nvPr/>
        </p:nvSpPr>
        <p:spPr bwMode="auto">
          <a:xfrm>
            <a:off x="1077913" y="6523038"/>
            <a:ext cx="381000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The European Union in </a:t>
            </a:r>
            <a:r>
              <a:rPr lang="en-US" dirty="0" smtClean="0"/>
              <a:t>2012</a:t>
            </a:r>
            <a:endParaRPr lang="en-US" dirty="0"/>
          </a:p>
        </p:txBody>
      </p:sp>
      <p:sp>
        <p:nvSpPr>
          <p:cNvPr id="52231" name="Text Box 7"/>
          <p:cNvSpPr txBox="1">
            <a:spLocks noChangeArrowheads="1"/>
          </p:cNvSpPr>
          <p:nvPr/>
        </p:nvSpPr>
        <p:spPr bwMode="auto">
          <a:xfrm>
            <a:off x="5802313" y="6523038"/>
            <a:ext cx="381000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a:t>The Eurozone in </a:t>
            </a:r>
            <a:r>
              <a:rPr lang="en-US" dirty="0" smtClean="0"/>
              <a:t>2012</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87375" y="0"/>
            <a:ext cx="9072563" cy="1260475"/>
          </a:xfrm>
        </p:spPr>
        <p:txBody>
          <a:bodyPr/>
          <a:lstStyle/>
          <a:p>
            <a:pPr algn="r"/>
            <a:r>
              <a:rPr lang="en-US" b="1" smtClean="0"/>
              <a:t>Western Sahara’s Wall</a:t>
            </a:r>
          </a:p>
        </p:txBody>
      </p:sp>
      <p:sp>
        <p:nvSpPr>
          <p:cNvPr id="7172" name="Rectangle 4"/>
          <p:cNvSpPr>
            <a:spLocks noChangeArrowheads="1"/>
          </p:cNvSpPr>
          <p:nvPr/>
        </p:nvSpPr>
        <p:spPr bwMode="auto">
          <a:xfrm>
            <a:off x="620713" y="7092950"/>
            <a:ext cx="9459912" cy="466725"/>
          </a:xfrm>
          <a:prstGeom prst="rect">
            <a:avLst/>
          </a:prstGeom>
          <a:noFill/>
          <a:ln>
            <a:noFill/>
          </a:ln>
          <a:effectLst/>
          <a:extLst>
            <a:ext uri="{909E8E84-426E-40DD-AFC4-6F175D3DCCD1}">
              <a14:hiddenFill xmlns:a14="http://schemas.microsoft.com/office/drawing/2010/main">
                <a:solidFill>
                  <a:srgbClr val="FFCC99">
                    <a:alpha val="50195"/>
                  </a:srgbClr>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94" tIns="50397" rIns="100794" bIns="50397">
            <a:spAutoFit/>
          </a:bodyPr>
          <a:lstStyle/>
          <a:p>
            <a:pPr algn="r" defTabSz="1008063">
              <a:spcBef>
                <a:spcPct val="50000"/>
              </a:spcBef>
            </a:pPr>
            <a:r>
              <a:rPr lang="fr-FR" sz="1200" i="1"/>
              <a:t>Sources: http://en.wikipedia.org/wiki/Image:Westernsaharamap.png; http://maps.google.com/?t=h&amp;ie=UTF8&amp;om=1&amp;ll=21.348823,-16.203488&amp;spn=0.003727,0.005246; http://news.bbc.co.uk/2/hi/in_pictures/4588982.stm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5400" b="1" smtClean="0"/>
              <a:t>Global Alliances</a:t>
            </a:r>
          </a:p>
        </p:txBody>
      </p:sp>
      <p:sp>
        <p:nvSpPr>
          <p:cNvPr id="53251" name="Rectangle 3"/>
          <p:cNvSpPr>
            <a:spLocks noGrp="1" noChangeArrowheads="1"/>
          </p:cNvSpPr>
          <p:nvPr>
            <p:ph type="body" idx="1"/>
          </p:nvPr>
        </p:nvSpPr>
        <p:spPr>
          <a:xfrm>
            <a:off x="609600" y="1951038"/>
            <a:ext cx="9220200" cy="5608637"/>
          </a:xfrm>
        </p:spPr>
        <p:txBody>
          <a:bodyPr/>
          <a:lstStyle/>
          <a:p>
            <a:pPr>
              <a:lnSpc>
                <a:spcPct val="85000"/>
              </a:lnSpc>
              <a:spcAft>
                <a:spcPts val="1400"/>
              </a:spcAft>
            </a:pPr>
            <a:r>
              <a:rPr lang="en-US" sz="2800" dirty="0" smtClean="0"/>
              <a:t>Until modern times the idea of global alliances was ridiculous.  However, by the 18</a:t>
            </a:r>
            <a:r>
              <a:rPr lang="en-US" sz="2800" baseline="30000" dirty="0" smtClean="0"/>
              <a:t>th</a:t>
            </a:r>
            <a:r>
              <a:rPr lang="en-US" sz="2800" dirty="0" smtClean="0"/>
              <a:t> century, interstate wars became global – the Seven Years War (1756-1763) between Britain and France was fought on every continent except Antarctica, and European countries were in an almost constant state of conflict on a global scale because of colonialism.</a:t>
            </a:r>
          </a:p>
          <a:p>
            <a:pPr>
              <a:lnSpc>
                <a:spcPct val="85000"/>
              </a:lnSpc>
              <a:spcAft>
                <a:spcPts val="1400"/>
              </a:spcAft>
            </a:pPr>
            <a:r>
              <a:rPr lang="en-US" sz="2800" dirty="0" smtClean="0"/>
              <a:t>After the disaster of the First World War (1914-1918), the </a:t>
            </a:r>
            <a:r>
              <a:rPr lang="en-US" sz="2800" b="1" dirty="0" smtClean="0"/>
              <a:t>League of Nations</a:t>
            </a:r>
            <a:r>
              <a:rPr lang="en-US" sz="2800" dirty="0" smtClean="0"/>
              <a:t> was formed in 1920 to try and prevent conflicts from becoming wars.  At its height, the League had 63 member nations (but never included the United States).</a:t>
            </a:r>
          </a:p>
          <a:p>
            <a:pPr>
              <a:lnSpc>
                <a:spcPct val="85000"/>
              </a:lnSpc>
              <a:spcAft>
                <a:spcPts val="1400"/>
              </a:spcAft>
            </a:pPr>
            <a:r>
              <a:rPr lang="en-US" sz="2800" dirty="0" smtClean="0"/>
              <a:t>After the Second World War (1939-1945) the League of Nations was replaced with the </a:t>
            </a:r>
            <a:r>
              <a:rPr lang="en-US" sz="2800" b="1" dirty="0" smtClean="0"/>
              <a:t>United Nations</a:t>
            </a:r>
            <a:r>
              <a:rPr lang="en-US" sz="2800" dirty="0" smtClean="0"/>
              <a:t>, which today has 193 member states.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z="5400" b="1" smtClean="0"/>
              <a:t>The UN Today</a:t>
            </a:r>
          </a:p>
        </p:txBody>
      </p:sp>
      <p:sp>
        <p:nvSpPr>
          <p:cNvPr id="54275" name="Rectangle 4"/>
          <p:cNvSpPr>
            <a:spLocks noChangeArrowheads="1"/>
          </p:cNvSpPr>
          <p:nvPr/>
        </p:nvSpPr>
        <p:spPr bwMode="auto">
          <a:xfrm>
            <a:off x="1535113" y="6453188"/>
            <a:ext cx="7239000" cy="83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42900" indent="-342900" defTabSz="719138">
              <a:spcBef>
                <a:spcPct val="20000"/>
              </a:spcBef>
              <a:buClr>
                <a:srgbClr val="000000"/>
              </a:buClr>
              <a:buSzPct val="100000"/>
              <a:buFont typeface="Times New Roman" pitchFamily="18" charset="0"/>
              <a:buBlip>
                <a:blip r:embed="rId2"/>
              </a:buBlip>
            </a:pPr>
            <a:r>
              <a:rPr lang="en-US" sz="2000" b="1" dirty="0">
                <a:solidFill>
                  <a:srgbClr val="000000"/>
                </a:solidFill>
              </a:rPr>
              <a:t>There are 193 member states today (the newest: South Sudan)</a:t>
            </a:r>
          </a:p>
          <a:p>
            <a:pPr marL="342900" indent="-342900" defTabSz="719138">
              <a:spcBef>
                <a:spcPct val="20000"/>
              </a:spcBef>
              <a:buClr>
                <a:srgbClr val="000000"/>
              </a:buClr>
              <a:buSzPct val="100000"/>
              <a:buFont typeface="Times New Roman" pitchFamily="18" charset="0"/>
              <a:buBlip>
                <a:blip r:embed="rId2"/>
              </a:buBlip>
            </a:pPr>
            <a:r>
              <a:rPr lang="en-US" sz="2000" b="1" dirty="0">
                <a:solidFill>
                  <a:srgbClr val="000000"/>
                </a:solidFill>
              </a:rPr>
              <a:t>The only widely-recognized </a:t>
            </a:r>
            <a:r>
              <a:rPr lang="en-US" sz="2000" b="1" dirty="0" smtClean="0">
                <a:solidFill>
                  <a:srgbClr val="000000"/>
                </a:solidFill>
              </a:rPr>
              <a:t>"states" </a:t>
            </a:r>
            <a:r>
              <a:rPr lang="en-US" sz="2000" b="1" dirty="0">
                <a:solidFill>
                  <a:srgbClr val="000000"/>
                </a:solidFill>
              </a:rPr>
              <a:t>that are </a:t>
            </a:r>
            <a:r>
              <a:rPr lang="en-US" sz="2000" b="1" u="sng" dirty="0">
                <a:solidFill>
                  <a:srgbClr val="000000"/>
                </a:solidFill>
              </a:rPr>
              <a:t>not</a:t>
            </a:r>
            <a:r>
              <a:rPr lang="en-US" sz="2000" b="1" dirty="0">
                <a:solidFill>
                  <a:srgbClr val="000000"/>
                </a:solidFill>
              </a:rPr>
              <a:t> members of the United Nations today are Taiwan and Vatican City.</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295400" y="228600"/>
            <a:ext cx="8413750" cy="990600"/>
          </a:xfrm>
        </p:spPr>
        <p:txBody>
          <a:bodyPr/>
          <a:lstStyle/>
          <a:p>
            <a:r>
              <a:rPr lang="en-US" sz="5400" b="1" smtClean="0"/>
              <a:t>The UN Charter</a:t>
            </a:r>
          </a:p>
        </p:txBody>
      </p:sp>
      <p:sp>
        <p:nvSpPr>
          <p:cNvPr id="55299" name="Rectangle 3"/>
          <p:cNvSpPr>
            <a:spLocks noGrp="1" noChangeArrowheads="1"/>
          </p:cNvSpPr>
          <p:nvPr>
            <p:ph type="body" idx="1"/>
          </p:nvPr>
        </p:nvSpPr>
        <p:spPr>
          <a:xfrm>
            <a:off x="457200" y="1447800"/>
            <a:ext cx="9525000" cy="5715000"/>
          </a:xfrm>
          <a:solidFill>
            <a:schemeClr val="bg1"/>
          </a:solidFill>
          <a:extLst>
            <a:ext uri="{91240B29-F687-4F45-9708-019B960494DF}">
              <a14:hiddenLine xmlns:a14="http://schemas.microsoft.com/office/drawing/2010/main" w="9525">
                <a:solidFill>
                  <a:srgbClr val="FF0000"/>
                </a:solidFill>
                <a:miter lim="800000"/>
                <a:headEnd/>
                <a:tailEnd/>
              </a14:hiddenLine>
            </a:ext>
          </a:extLst>
        </p:spPr>
        <p:txBody>
          <a:bodyPr/>
          <a:lstStyle/>
          <a:p>
            <a:pPr>
              <a:lnSpc>
                <a:spcPct val="80000"/>
              </a:lnSpc>
              <a:buFont typeface="Times New Roman" pitchFamily="18" charset="0"/>
              <a:buNone/>
            </a:pPr>
            <a:r>
              <a:rPr lang="en-US" sz="2000" b="1" smtClean="0">
                <a:cs typeface="Times New Roman" pitchFamily="18" charset="0"/>
              </a:rPr>
              <a:t>WE THE PEOPLES OF THE UNITED NATIONS DETERMINED</a:t>
            </a:r>
          </a:p>
          <a:p>
            <a:pPr>
              <a:lnSpc>
                <a:spcPct val="80000"/>
              </a:lnSpc>
              <a:buFont typeface="Times New Roman" pitchFamily="18" charset="0"/>
              <a:buNone/>
            </a:pPr>
            <a:r>
              <a:rPr lang="en-US" sz="2000" smtClean="0">
                <a:cs typeface="Times New Roman" pitchFamily="18" charset="0"/>
              </a:rPr>
              <a:t>	to save succeeding generations from the scourge of war, which twice in our lifetime has brought untold sorrow to mankind, and to reaffirm faith in fundamental human rights, in the dignity and worth of the human person, in the equal rights of men and women and of nations large and small, and to establish conditions under which justice and respect for the obligations arising from treaties and other sources of international law can be maintained, and to promote social progress and better standards of life in larger freedom,</a:t>
            </a:r>
          </a:p>
          <a:p>
            <a:pPr>
              <a:lnSpc>
                <a:spcPct val="80000"/>
              </a:lnSpc>
              <a:buFont typeface="Times New Roman" pitchFamily="18" charset="0"/>
              <a:buNone/>
            </a:pPr>
            <a:r>
              <a:rPr lang="en-US" sz="2000" b="1" smtClean="0">
                <a:cs typeface="Times New Roman" pitchFamily="18" charset="0"/>
              </a:rPr>
              <a:t> AND FOR THESE ENDS</a:t>
            </a:r>
          </a:p>
          <a:p>
            <a:pPr>
              <a:lnSpc>
                <a:spcPct val="80000"/>
              </a:lnSpc>
              <a:buFont typeface="Times New Roman" pitchFamily="18" charset="0"/>
              <a:buNone/>
            </a:pPr>
            <a:r>
              <a:rPr lang="en-US" sz="2000" smtClean="0">
                <a:cs typeface="Times New Roman" pitchFamily="18" charset="0"/>
              </a:rPr>
              <a:t>	 to practice tolerance and live together in peace with one another as good neighbors, and to unite our strength to maintain international peace and security, and to ensure by the acceptance of principles and the institution of methods, that armed force shall not be used, save in the common interest, and to employ international machinery for the promotion of the economic and social advancement of all peoples, </a:t>
            </a:r>
          </a:p>
          <a:p>
            <a:pPr>
              <a:lnSpc>
                <a:spcPct val="80000"/>
              </a:lnSpc>
              <a:buFont typeface="Times New Roman" pitchFamily="18" charset="0"/>
              <a:buNone/>
            </a:pPr>
            <a:r>
              <a:rPr lang="en-US" sz="2000" b="1" smtClean="0">
                <a:cs typeface="Times New Roman" pitchFamily="18" charset="0"/>
              </a:rPr>
              <a:t> HAVE RESOLVED TO COMBINE OUR EFFORTS TO ACCOMPLISH THESE AIMS</a:t>
            </a:r>
          </a:p>
          <a:p>
            <a:pPr>
              <a:lnSpc>
                <a:spcPct val="80000"/>
              </a:lnSpc>
              <a:buFont typeface="Times New Roman" pitchFamily="18" charset="0"/>
              <a:buNone/>
            </a:pPr>
            <a:r>
              <a:rPr lang="en-US" sz="2000" b="1" smtClean="0">
                <a:cs typeface="Times New Roman" pitchFamily="18" charset="0"/>
              </a:rPr>
              <a:t>	</a:t>
            </a:r>
            <a:r>
              <a:rPr lang="en-US" sz="2000" smtClean="0">
                <a:cs typeface="Times New Roman" pitchFamily="18" charset="0"/>
              </a:rPr>
              <a:t>Accordingly, our respective Governments, through representatives assembled in the city of San Francisco, who have exhibited their full powers found to be in good and due form, have agreed to the present Charter of the United Nations and do hereby establish an international organization to be known as the United Nations.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Unrecognized Countries</a:t>
            </a:r>
            <a:endParaRPr lang="en-US" b="1" dirty="0"/>
          </a:p>
        </p:txBody>
      </p:sp>
      <p:sp>
        <p:nvSpPr>
          <p:cNvPr id="4" name="Content Placeholder 3"/>
          <p:cNvSpPr>
            <a:spLocks noGrp="1"/>
          </p:cNvSpPr>
          <p:nvPr>
            <p:ph sz="half" idx="1"/>
          </p:nvPr>
        </p:nvSpPr>
        <p:spPr>
          <a:xfrm>
            <a:off x="544512" y="2103438"/>
            <a:ext cx="4433888" cy="5178426"/>
          </a:xfrm>
        </p:spPr>
        <p:txBody>
          <a:bodyPr/>
          <a:lstStyle/>
          <a:p>
            <a:pPr eaLnBrk="1"/>
            <a:r>
              <a:rPr lang="en-US" sz="2400" dirty="0"/>
              <a:t>There are a number of </a:t>
            </a:r>
            <a:r>
              <a:rPr lang="en-US" sz="2400" dirty="0" smtClean="0"/>
              <a:t>"countries" </a:t>
            </a:r>
            <a:r>
              <a:rPr lang="en-US" sz="2400" dirty="0"/>
              <a:t>that exist but are </a:t>
            </a:r>
            <a:r>
              <a:rPr lang="en-US" sz="2400" dirty="0" smtClean="0"/>
              <a:t> not </a:t>
            </a:r>
            <a:r>
              <a:rPr lang="en-US" sz="2400" dirty="0"/>
              <a:t>universally recognized:</a:t>
            </a:r>
          </a:p>
          <a:p>
            <a:pPr lvl="1" eaLnBrk="1"/>
            <a:r>
              <a:rPr lang="en-US" sz="2000" dirty="0" smtClean="0"/>
              <a:t>Nagorno-Karabakh</a:t>
            </a:r>
            <a:endParaRPr lang="en-US" sz="2000" dirty="0"/>
          </a:p>
          <a:p>
            <a:pPr lvl="1" eaLnBrk="1"/>
            <a:r>
              <a:rPr lang="en-US" sz="2000" dirty="0" err="1"/>
              <a:t>Transnistria</a:t>
            </a:r>
            <a:endParaRPr lang="en-US" sz="2000" dirty="0"/>
          </a:p>
          <a:p>
            <a:pPr lvl="1" eaLnBrk="1"/>
            <a:r>
              <a:rPr lang="en-US" sz="2000" dirty="0"/>
              <a:t>Abkhazia </a:t>
            </a:r>
            <a:endParaRPr lang="en-US" sz="2000" dirty="0" smtClean="0"/>
          </a:p>
          <a:p>
            <a:pPr lvl="1" eaLnBrk="1"/>
            <a:r>
              <a:rPr lang="en-US" sz="2000" dirty="0"/>
              <a:t>South </a:t>
            </a:r>
            <a:r>
              <a:rPr lang="en-US" sz="2000" dirty="0" smtClean="0"/>
              <a:t>Ossetia</a:t>
            </a:r>
            <a:endParaRPr lang="en-US" sz="2000" dirty="0"/>
          </a:p>
          <a:p>
            <a:pPr lvl="1" eaLnBrk="1"/>
            <a:r>
              <a:rPr lang="en-US" sz="2000" dirty="0"/>
              <a:t>Kosovo </a:t>
            </a:r>
            <a:endParaRPr lang="en-US" sz="2000" dirty="0" smtClean="0"/>
          </a:p>
          <a:p>
            <a:pPr lvl="1" eaLnBrk="1"/>
            <a:r>
              <a:rPr lang="en-US" sz="2000" dirty="0" smtClean="0"/>
              <a:t>Somaliland </a:t>
            </a:r>
            <a:endParaRPr lang="en-US" sz="2000" dirty="0"/>
          </a:p>
          <a:p>
            <a:pPr lvl="1" eaLnBrk="1"/>
            <a:r>
              <a:rPr lang="en-US" sz="2000" dirty="0" smtClean="0"/>
              <a:t>Northern </a:t>
            </a:r>
            <a:r>
              <a:rPr lang="en-US" sz="2000" dirty="0"/>
              <a:t>Cyprus</a:t>
            </a:r>
          </a:p>
          <a:p>
            <a:pPr lvl="1" eaLnBrk="1"/>
            <a:r>
              <a:rPr lang="en-US" sz="2000" dirty="0"/>
              <a:t>Palestine </a:t>
            </a:r>
          </a:p>
          <a:p>
            <a:pPr lvl="1" eaLnBrk="1"/>
            <a:r>
              <a:rPr lang="en-US" sz="2000" dirty="0"/>
              <a:t>Sahrawi Republic </a:t>
            </a:r>
          </a:p>
        </p:txBody>
      </p:sp>
      <p:sp>
        <p:nvSpPr>
          <p:cNvPr id="5" name="Content Placeholder 4"/>
          <p:cNvSpPr>
            <a:spLocks noGrp="1"/>
          </p:cNvSpPr>
          <p:nvPr>
            <p:ph sz="half" idx="2"/>
          </p:nvPr>
        </p:nvSpPr>
        <p:spPr>
          <a:xfrm>
            <a:off x="4773612" y="5502274"/>
            <a:ext cx="5102225" cy="1219200"/>
          </a:xfrm>
        </p:spPr>
        <p:txBody>
          <a:bodyPr/>
          <a:lstStyle/>
          <a:p>
            <a:pPr marL="71438" indent="0">
              <a:buNone/>
            </a:pPr>
            <a:r>
              <a:rPr lang="en-US" sz="2400" dirty="0" smtClean="0"/>
              <a:t>There </a:t>
            </a:r>
            <a:r>
              <a:rPr lang="en-US" sz="2400" dirty="0"/>
              <a:t>are </a:t>
            </a:r>
            <a:r>
              <a:rPr lang="en-US" sz="2400" dirty="0" smtClean="0"/>
              <a:t>also a </a:t>
            </a:r>
            <a:r>
              <a:rPr lang="en-US" sz="2400" dirty="0"/>
              <a:t>number of </a:t>
            </a:r>
            <a:r>
              <a:rPr lang="en-US" sz="2400" dirty="0" smtClean="0"/>
              <a:t>"countries" </a:t>
            </a:r>
            <a:r>
              <a:rPr lang="en-US" sz="2400" dirty="0"/>
              <a:t>created by ongoing civil wars, vanity projects, political exercises, etc</a:t>
            </a:r>
            <a:r>
              <a:rPr lang="en-US" sz="2400" dirty="0" smtClean="0"/>
              <a:t>.</a:t>
            </a:r>
            <a:endParaRPr lang="en-US" sz="24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9312" y="2560637"/>
            <a:ext cx="5330825" cy="28194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46730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z="5400" b="1" smtClean="0"/>
              <a:t>Geopolitics</a:t>
            </a:r>
          </a:p>
        </p:txBody>
      </p:sp>
      <p:sp>
        <p:nvSpPr>
          <p:cNvPr id="56323" name="Rectangle 3"/>
          <p:cNvSpPr>
            <a:spLocks noGrp="1" noChangeArrowheads="1"/>
          </p:cNvSpPr>
          <p:nvPr>
            <p:ph type="body" idx="1"/>
          </p:nvPr>
        </p:nvSpPr>
        <p:spPr>
          <a:xfrm>
            <a:off x="685800" y="1981200"/>
            <a:ext cx="9144000" cy="5224463"/>
          </a:xfrm>
        </p:spPr>
        <p:txBody>
          <a:bodyPr/>
          <a:lstStyle/>
          <a:p>
            <a:pPr>
              <a:lnSpc>
                <a:spcPct val="85000"/>
              </a:lnSpc>
            </a:pPr>
            <a:r>
              <a:rPr lang="en-US" sz="2400" dirty="0" smtClean="0"/>
              <a:t>Geopolitics is a branch of political geography that looks at the strategic relationships of land and sea and national concerns.</a:t>
            </a:r>
          </a:p>
          <a:p>
            <a:pPr>
              <a:lnSpc>
                <a:spcPct val="85000"/>
              </a:lnSpc>
            </a:pPr>
            <a:r>
              <a:rPr lang="en-US" sz="2400" dirty="0" smtClean="0"/>
              <a:t>During the 20</a:t>
            </a:r>
            <a:r>
              <a:rPr lang="en-US" sz="2400" baseline="30000" dirty="0" smtClean="0"/>
              <a:t>th</a:t>
            </a:r>
            <a:r>
              <a:rPr lang="en-US" sz="2400" dirty="0" smtClean="0"/>
              <a:t> century a number of political philosophers considered how geography and politics come together.</a:t>
            </a:r>
          </a:p>
          <a:p>
            <a:pPr>
              <a:lnSpc>
                <a:spcPct val="85000"/>
              </a:lnSpc>
            </a:pPr>
            <a:r>
              <a:rPr lang="en-US" sz="2400" dirty="0" smtClean="0"/>
              <a:t>One of the most influential concepts was developed by the British geographer </a:t>
            </a:r>
            <a:r>
              <a:rPr lang="en-US" sz="2400" dirty="0" err="1" smtClean="0"/>
              <a:t>Halford</a:t>
            </a:r>
            <a:r>
              <a:rPr lang="en-US" sz="2400" dirty="0" smtClean="0"/>
              <a:t> J. </a:t>
            </a:r>
            <a:r>
              <a:rPr lang="en-US" sz="2400" dirty="0" err="1" smtClean="0"/>
              <a:t>MacKinder</a:t>
            </a:r>
            <a:r>
              <a:rPr lang="en-US" sz="2400" dirty="0" smtClean="0"/>
              <a:t> in 1919: </a:t>
            </a:r>
            <a:r>
              <a:rPr lang="en-US" sz="2400" b="1" dirty="0" smtClean="0"/>
              <a:t>the heartland.</a:t>
            </a:r>
          </a:p>
          <a:p>
            <a:pPr lvl="1">
              <a:lnSpc>
                <a:spcPct val="85000"/>
              </a:lnSpc>
            </a:pPr>
            <a:r>
              <a:rPr lang="en-US" sz="2000" dirty="0" smtClean="0"/>
              <a:t>Based on European history, </a:t>
            </a:r>
            <a:r>
              <a:rPr lang="en-US" sz="2000" dirty="0" err="1" smtClean="0"/>
              <a:t>MacKinder</a:t>
            </a:r>
            <a:r>
              <a:rPr lang="en-US" sz="2000" dirty="0" smtClean="0"/>
              <a:t> concluded that whoever controlled the Eurasian </a:t>
            </a:r>
            <a:r>
              <a:rPr lang="en-US" sz="2000" b="1" dirty="0" smtClean="0"/>
              <a:t>heartland</a:t>
            </a:r>
            <a:r>
              <a:rPr lang="en-US" sz="2000" dirty="0" smtClean="0"/>
              <a:t> would rule the world.</a:t>
            </a:r>
          </a:p>
          <a:p>
            <a:pPr>
              <a:lnSpc>
                <a:spcPct val="85000"/>
              </a:lnSpc>
            </a:pPr>
            <a:r>
              <a:rPr lang="en-US" sz="2400" dirty="0" smtClean="0"/>
              <a:t>Nicholas </a:t>
            </a:r>
            <a:r>
              <a:rPr lang="en-US" sz="2400" dirty="0" err="1" smtClean="0"/>
              <a:t>Spykman</a:t>
            </a:r>
            <a:r>
              <a:rPr lang="en-US" sz="2400" dirty="0" smtClean="0"/>
              <a:t> looked at the same history and in 1944 came to the exact opposite conclusion:</a:t>
            </a:r>
          </a:p>
          <a:p>
            <a:pPr lvl="1">
              <a:lnSpc>
                <a:spcPct val="85000"/>
              </a:lnSpc>
            </a:pPr>
            <a:r>
              <a:rPr lang="en-US" sz="2000" dirty="0" smtClean="0"/>
              <a:t>The Eurasian heartland is semi-arid and powerless – it was control of the  Eurasian </a:t>
            </a:r>
            <a:r>
              <a:rPr lang="en-US" sz="2000" b="1" dirty="0" err="1" smtClean="0"/>
              <a:t>rimland</a:t>
            </a:r>
            <a:r>
              <a:rPr lang="en-US" sz="2000" dirty="0" smtClean="0"/>
              <a:t> that was key to world power.</a:t>
            </a:r>
          </a:p>
          <a:p>
            <a:pPr>
              <a:lnSpc>
                <a:spcPct val="85000"/>
              </a:lnSpc>
            </a:pPr>
            <a:r>
              <a:rPr lang="en-US" sz="2400" dirty="0" smtClean="0"/>
              <a:t>Does this matter?  Directly no – but ideas affect politics (Nazi </a:t>
            </a:r>
            <a:r>
              <a:rPr lang="en-US" sz="2400" u="sng" dirty="0" smtClean="0"/>
              <a:t>lebensraum</a:t>
            </a:r>
            <a:r>
              <a:rPr lang="en-US" sz="2400" dirty="0" smtClean="0"/>
              <a:t>, "domino theory" in Southeast Asia, "containment," etc.).</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5400" b="1" smtClean="0"/>
              <a:t>Heartland &amp; Rimland</a:t>
            </a: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187" y="4770437"/>
            <a:ext cx="1762125" cy="20193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5400" b="1" smtClean="0"/>
              <a:t>Terrorism</a:t>
            </a:r>
          </a:p>
        </p:txBody>
      </p:sp>
      <p:sp>
        <p:nvSpPr>
          <p:cNvPr id="59395" name="Rectangle 3"/>
          <p:cNvSpPr>
            <a:spLocks noGrp="1" noChangeArrowheads="1"/>
          </p:cNvSpPr>
          <p:nvPr>
            <p:ph type="body" idx="1"/>
          </p:nvPr>
        </p:nvSpPr>
        <p:spPr>
          <a:xfrm>
            <a:off x="762000" y="2090738"/>
            <a:ext cx="9067800" cy="5072062"/>
          </a:xfrm>
        </p:spPr>
        <p:txBody>
          <a:bodyPr/>
          <a:lstStyle/>
          <a:p>
            <a:pPr>
              <a:lnSpc>
                <a:spcPct val="80000"/>
              </a:lnSpc>
              <a:spcAft>
                <a:spcPts val="1400"/>
              </a:spcAft>
            </a:pPr>
            <a:r>
              <a:rPr lang="en-US" sz="2800" dirty="0" smtClean="0"/>
              <a:t>Terrorism is the systematic use of violence by a group in order to intimidate a population or to coerce a government into granting its demands.</a:t>
            </a:r>
          </a:p>
          <a:p>
            <a:pPr>
              <a:lnSpc>
                <a:spcPct val="80000"/>
              </a:lnSpc>
              <a:spcAft>
                <a:spcPts val="1400"/>
              </a:spcAft>
            </a:pPr>
            <a:r>
              <a:rPr lang="en-US" sz="2800" dirty="0" smtClean="0"/>
              <a:t>Terrorist acts differ from political assassinations in that they are mostly directed at ordinary people, </a:t>
            </a:r>
            <a:r>
              <a:rPr lang="en-US" sz="2800" u="sng" dirty="0" smtClean="0"/>
              <a:t>not</a:t>
            </a:r>
            <a:r>
              <a:rPr lang="en-US" sz="2800" dirty="0" smtClean="0"/>
              <a:t> at political leaders or military targets.</a:t>
            </a:r>
          </a:p>
          <a:p>
            <a:pPr>
              <a:lnSpc>
                <a:spcPct val="80000"/>
              </a:lnSpc>
              <a:spcAft>
                <a:spcPts val="1400"/>
              </a:spcAft>
            </a:pPr>
            <a:r>
              <a:rPr lang="en-US" sz="2800" dirty="0" smtClean="0"/>
              <a:t>Historically, the use of the term "terrorist" has been applied to groups outside of any government (or at least not controlled by a government).</a:t>
            </a:r>
          </a:p>
          <a:p>
            <a:pPr>
              <a:lnSpc>
                <a:spcPct val="80000"/>
              </a:lnSpc>
              <a:spcAft>
                <a:spcPts val="1400"/>
              </a:spcAft>
            </a:pPr>
            <a:r>
              <a:rPr lang="en-US" sz="2800" dirty="0" smtClean="0"/>
              <a:t>Calling someone "terrorist" is often controversial; one faction’s "terrorist" can be another’s "freedom fighter."  </a:t>
            </a:r>
            <a:r>
              <a:rPr lang="en-US" sz="2800" dirty="0" smtClean="0">
                <a:solidFill>
                  <a:srgbClr val="BF0000"/>
                </a:solidFill>
              </a:rPr>
              <a:t>Hardly anyone thinks of him or herself as a "</a:t>
            </a:r>
            <a:r>
              <a:rPr lang="en-US" sz="2800" b="1" dirty="0" smtClean="0">
                <a:solidFill>
                  <a:srgbClr val="BF0000"/>
                </a:solidFill>
              </a:rPr>
              <a:t>terrorist</a:t>
            </a:r>
            <a:r>
              <a:rPr lang="en-US" sz="2800" dirty="0" smtClean="0">
                <a:solidFill>
                  <a:srgbClr val="BF0000"/>
                </a:solidFill>
              </a:rPr>
              <a:t>"; people think of themselves as "</a:t>
            </a:r>
            <a:r>
              <a:rPr lang="en-US" sz="2800" b="1" dirty="0" smtClean="0">
                <a:solidFill>
                  <a:srgbClr val="BF0000"/>
                </a:solidFill>
              </a:rPr>
              <a:t>patriots</a:t>
            </a:r>
            <a:r>
              <a:rPr lang="en-US" sz="2800" dirty="0" smtClean="0">
                <a:solidFill>
                  <a:srgbClr val="BF0000"/>
                </a:solidFill>
              </a:rPr>
              <a:t>" and "</a:t>
            </a:r>
            <a:r>
              <a:rPr lang="en-US" sz="2800" b="1" dirty="0" smtClean="0">
                <a:solidFill>
                  <a:srgbClr val="BF0000"/>
                </a:solidFill>
              </a:rPr>
              <a:t>partisans</a:t>
            </a:r>
            <a:r>
              <a:rPr lang="en-US" sz="2800" dirty="0" smtClean="0">
                <a:solidFill>
                  <a:srgbClr val="BF0000"/>
                </a:solidFill>
              </a:rPr>
              <a: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61988" y="228600"/>
            <a:ext cx="9167812" cy="1473200"/>
          </a:xfrm>
        </p:spPr>
        <p:txBody>
          <a:bodyPr/>
          <a:lstStyle/>
          <a:p>
            <a:r>
              <a:rPr lang="en-US" sz="4800" b="1" smtClean="0"/>
              <a:t>Individual Terrorists: </a:t>
            </a:r>
            <a:br>
              <a:rPr lang="en-US" sz="4800" b="1" smtClean="0"/>
            </a:br>
            <a:r>
              <a:rPr lang="en-US" sz="4800" b="1" smtClean="0"/>
              <a:t>Foreign Terrorist Organizations</a:t>
            </a:r>
          </a:p>
        </p:txBody>
      </p:sp>
      <p:sp>
        <p:nvSpPr>
          <p:cNvPr id="60419" name="Rectangle 3"/>
          <p:cNvSpPr>
            <a:spLocks noGrp="1" noChangeArrowheads="1"/>
          </p:cNvSpPr>
          <p:nvPr>
            <p:ph type="body" idx="1"/>
          </p:nvPr>
        </p:nvSpPr>
        <p:spPr>
          <a:xfrm>
            <a:off x="609600" y="2027237"/>
            <a:ext cx="9471025" cy="5195887"/>
          </a:xfrm>
        </p:spPr>
        <p:txBody>
          <a:bodyPr>
            <a:normAutofit fontScale="92500"/>
          </a:bodyPr>
          <a:lstStyle/>
          <a:p>
            <a:pPr eaLnBrk="1">
              <a:lnSpc>
                <a:spcPct val="90000"/>
              </a:lnSpc>
            </a:pPr>
            <a:r>
              <a:rPr lang="en-US" sz="2800" dirty="0" smtClean="0"/>
              <a:t>"Individual" </a:t>
            </a:r>
            <a:r>
              <a:rPr lang="en-US" sz="2800" dirty="0"/>
              <a:t>terrorists usually work in groups.</a:t>
            </a:r>
          </a:p>
          <a:p>
            <a:pPr eaLnBrk="1">
              <a:lnSpc>
                <a:spcPct val="90000"/>
              </a:lnSpc>
            </a:pPr>
            <a:r>
              <a:rPr lang="en-US" sz="2800" dirty="0"/>
              <a:t>As of January 2012 the US Department of State had designated 51 groups as </a:t>
            </a:r>
            <a:r>
              <a:rPr lang="en-US" sz="2800" dirty="0" smtClean="0"/>
              <a:t>"Foreign </a:t>
            </a:r>
            <a:r>
              <a:rPr lang="en-US" sz="2800" dirty="0"/>
              <a:t>Terrorists</a:t>
            </a:r>
            <a:r>
              <a:rPr lang="en-US" sz="2800" dirty="0" smtClean="0"/>
              <a:t>."</a:t>
            </a:r>
            <a:endParaRPr lang="en-US" sz="2800" dirty="0"/>
          </a:p>
          <a:p>
            <a:pPr eaLnBrk="1">
              <a:lnSpc>
                <a:spcPct val="90000"/>
              </a:lnSpc>
            </a:pPr>
            <a:r>
              <a:rPr lang="en-US" sz="2800" dirty="0"/>
              <a:t>According to the 2001 USA Patriot Act, to be legally designated a Foreign Terrorist Organization (FTO):</a:t>
            </a:r>
          </a:p>
          <a:p>
            <a:pPr lvl="1" eaLnBrk="1">
              <a:lnSpc>
                <a:spcPct val="90000"/>
              </a:lnSpc>
            </a:pPr>
            <a:r>
              <a:rPr lang="en-US" dirty="0"/>
              <a:t>It must be a foreign organization.</a:t>
            </a:r>
          </a:p>
          <a:p>
            <a:pPr lvl="1" eaLnBrk="1">
              <a:lnSpc>
                <a:spcPct val="90000"/>
              </a:lnSpc>
            </a:pPr>
            <a:r>
              <a:rPr lang="en-US" dirty="0"/>
              <a:t>It must engage in terrorist activity, or terrorism, or </a:t>
            </a:r>
            <a:r>
              <a:rPr lang="en-US" dirty="0" smtClean="0"/>
              <a:t>"retain </a:t>
            </a:r>
            <a:r>
              <a:rPr lang="en-US" dirty="0"/>
              <a:t>the capability and intent to engage in terrorist activity or terrorism</a:t>
            </a:r>
            <a:r>
              <a:rPr lang="en-US" dirty="0" smtClean="0"/>
              <a:t>."</a:t>
            </a:r>
            <a:endParaRPr lang="en-US" dirty="0"/>
          </a:p>
          <a:p>
            <a:pPr lvl="1" eaLnBrk="1">
              <a:lnSpc>
                <a:spcPct val="90000"/>
              </a:lnSpc>
            </a:pPr>
            <a:r>
              <a:rPr lang="en-US" dirty="0"/>
              <a:t>The organization's terrorist activity or terrorism must threaten the security of U.S. nationals or the national security (national defense, foreign relations, or the economic interests) of the United States.</a:t>
            </a:r>
          </a:p>
        </p:txBody>
      </p:sp>
      <p:sp>
        <p:nvSpPr>
          <p:cNvPr id="60420" name="Text Box 4"/>
          <p:cNvSpPr txBox="1">
            <a:spLocks noChangeArrowheads="1"/>
          </p:cNvSpPr>
          <p:nvPr/>
        </p:nvSpPr>
        <p:spPr bwMode="auto">
          <a:xfrm>
            <a:off x="5754633" y="7223125"/>
            <a:ext cx="4325992" cy="33855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i="1" dirty="0"/>
              <a:t>http://www.state.gov/j/ct/rls/other/des/123085.htm</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219200" y="381000"/>
            <a:ext cx="8413750" cy="838200"/>
          </a:xfrm>
        </p:spPr>
        <p:txBody>
          <a:bodyPr/>
          <a:lstStyle/>
          <a:p>
            <a:r>
              <a:rPr lang="en-US" sz="5400" b="1" dirty="0" smtClean="0"/>
              <a:t>US Designated FTOs 2012</a:t>
            </a:r>
          </a:p>
        </p:txBody>
      </p:sp>
      <p:sp>
        <p:nvSpPr>
          <p:cNvPr id="61443" name="Rectangle 3"/>
          <p:cNvSpPr>
            <a:spLocks noGrp="1" noChangeArrowheads="1"/>
          </p:cNvSpPr>
          <p:nvPr>
            <p:ph type="body" sz="half" idx="1"/>
          </p:nvPr>
        </p:nvSpPr>
        <p:spPr>
          <a:xfrm>
            <a:off x="1128713" y="1265237"/>
            <a:ext cx="5181600" cy="6111875"/>
          </a:xfrm>
          <a:solidFill>
            <a:schemeClr val="bg1"/>
          </a:solidFill>
        </p:spPr>
        <p:txBody>
          <a:bodyPr/>
          <a:lstStyle/>
          <a:p>
            <a:pPr marL="193675" indent="-193675">
              <a:lnSpc>
                <a:spcPct val="85000"/>
              </a:lnSpc>
              <a:spcBef>
                <a:spcPct val="20000"/>
              </a:spcBef>
              <a:spcAft>
                <a:spcPct val="0"/>
              </a:spcAft>
              <a:buSzPct val="100000"/>
              <a:buFont typeface="Times New Roman" pitchFamily="18" charset="0"/>
              <a:buAutoNum type="arabicPeriod"/>
            </a:pPr>
            <a:r>
              <a:rPr lang="en-US" sz="1400" dirty="0" err="1"/>
              <a:t>Abdallah</a:t>
            </a:r>
            <a:r>
              <a:rPr lang="en-US" sz="1400" dirty="0"/>
              <a:t> </a:t>
            </a:r>
            <a:r>
              <a:rPr lang="en-US" sz="1400" dirty="0" err="1"/>
              <a:t>Azzam</a:t>
            </a:r>
            <a:r>
              <a:rPr lang="en-US" sz="1400" dirty="0"/>
              <a:t> Brigades (AAB)</a:t>
            </a:r>
          </a:p>
          <a:p>
            <a:pPr marL="193675" indent="-193675">
              <a:lnSpc>
                <a:spcPct val="85000"/>
              </a:lnSpc>
              <a:spcBef>
                <a:spcPct val="20000"/>
              </a:spcBef>
              <a:spcAft>
                <a:spcPct val="0"/>
              </a:spcAft>
              <a:buSzPct val="100000"/>
              <a:buFont typeface="Times New Roman" pitchFamily="18" charset="0"/>
              <a:buAutoNum type="arabicPeriod"/>
            </a:pPr>
            <a:r>
              <a:rPr lang="en-US" sz="1400" dirty="0"/>
              <a:t>Abu </a:t>
            </a:r>
            <a:r>
              <a:rPr lang="en-US" sz="1400" dirty="0" err="1"/>
              <a:t>Nidal</a:t>
            </a:r>
            <a:r>
              <a:rPr lang="en-US" sz="1400" dirty="0"/>
              <a:t> Organization (ANO)</a:t>
            </a:r>
          </a:p>
          <a:p>
            <a:pPr marL="193675" indent="-193675">
              <a:lnSpc>
                <a:spcPct val="85000"/>
              </a:lnSpc>
              <a:spcBef>
                <a:spcPct val="20000"/>
              </a:spcBef>
              <a:spcAft>
                <a:spcPct val="0"/>
              </a:spcAft>
              <a:buSzPct val="100000"/>
              <a:buFont typeface="Times New Roman" pitchFamily="18" charset="0"/>
              <a:buAutoNum type="arabicPeriod"/>
            </a:pPr>
            <a:r>
              <a:rPr lang="en-US" sz="1400" dirty="0"/>
              <a:t>Abu </a:t>
            </a:r>
            <a:r>
              <a:rPr lang="en-US" sz="1400" dirty="0" err="1"/>
              <a:t>Sayyaf</a:t>
            </a:r>
            <a:r>
              <a:rPr lang="en-US" sz="1400" dirty="0"/>
              <a:t> Group (ASG)</a:t>
            </a:r>
          </a:p>
          <a:p>
            <a:pPr marL="193675" indent="-193675">
              <a:lnSpc>
                <a:spcPct val="85000"/>
              </a:lnSpc>
              <a:spcBef>
                <a:spcPct val="20000"/>
              </a:spcBef>
              <a:spcAft>
                <a:spcPct val="0"/>
              </a:spcAft>
              <a:buSzPct val="100000"/>
              <a:buFont typeface="Times New Roman" pitchFamily="18" charset="0"/>
              <a:buAutoNum type="arabicPeriod"/>
            </a:pPr>
            <a:r>
              <a:rPr lang="en-US" sz="1400" dirty="0"/>
              <a:t>Al-Aqsa Martyrs Brigade (AAMS)</a:t>
            </a:r>
          </a:p>
          <a:p>
            <a:pPr marL="193675" indent="-193675">
              <a:lnSpc>
                <a:spcPct val="85000"/>
              </a:lnSpc>
              <a:spcBef>
                <a:spcPct val="20000"/>
              </a:spcBef>
              <a:spcAft>
                <a:spcPct val="0"/>
              </a:spcAft>
              <a:buSzPct val="100000"/>
              <a:buFont typeface="Times New Roman" pitchFamily="18" charset="0"/>
              <a:buAutoNum type="arabicPeriod"/>
            </a:pPr>
            <a:r>
              <a:rPr lang="en-US" sz="1400" dirty="0"/>
              <a:t>Al-</a:t>
            </a:r>
            <a:r>
              <a:rPr lang="en-US" sz="1400" dirty="0" err="1"/>
              <a:t>Shabaab</a:t>
            </a:r>
            <a:endParaRPr lang="en-US" sz="1400" dirty="0"/>
          </a:p>
          <a:p>
            <a:pPr marL="193675" indent="-193675">
              <a:lnSpc>
                <a:spcPct val="85000"/>
              </a:lnSpc>
              <a:spcBef>
                <a:spcPct val="20000"/>
              </a:spcBef>
              <a:spcAft>
                <a:spcPct val="0"/>
              </a:spcAft>
              <a:buSzPct val="100000"/>
              <a:buFont typeface="Times New Roman" pitchFamily="18" charset="0"/>
              <a:buAutoNum type="arabicPeriod"/>
            </a:pPr>
            <a:r>
              <a:rPr lang="en-US" sz="1400" dirty="0" err="1"/>
              <a:t>Ansar</a:t>
            </a:r>
            <a:r>
              <a:rPr lang="en-US" sz="1400" dirty="0"/>
              <a:t> al-Islam (AAI)</a:t>
            </a:r>
          </a:p>
          <a:p>
            <a:pPr marL="193675" indent="-193675">
              <a:lnSpc>
                <a:spcPct val="85000"/>
              </a:lnSpc>
              <a:spcBef>
                <a:spcPct val="20000"/>
              </a:spcBef>
              <a:spcAft>
                <a:spcPct val="0"/>
              </a:spcAft>
              <a:buSzPct val="100000"/>
              <a:buFont typeface="Times New Roman" pitchFamily="18" charset="0"/>
              <a:buAutoNum type="arabicPeriod"/>
            </a:pPr>
            <a:r>
              <a:rPr lang="en-US" sz="1400" dirty="0" err="1"/>
              <a:t>Asbat</a:t>
            </a:r>
            <a:r>
              <a:rPr lang="en-US" sz="1400" dirty="0"/>
              <a:t> al-</a:t>
            </a:r>
            <a:r>
              <a:rPr lang="en-US" sz="1400" dirty="0" err="1"/>
              <a:t>Ansar</a:t>
            </a:r>
            <a:endParaRPr lang="en-US" sz="1400" dirty="0"/>
          </a:p>
          <a:p>
            <a:pPr marL="193675" indent="-193675">
              <a:lnSpc>
                <a:spcPct val="85000"/>
              </a:lnSpc>
              <a:spcBef>
                <a:spcPct val="20000"/>
              </a:spcBef>
              <a:spcAft>
                <a:spcPct val="0"/>
              </a:spcAft>
              <a:buSzPct val="100000"/>
              <a:buFont typeface="Times New Roman" pitchFamily="18" charset="0"/>
              <a:buAutoNum type="arabicPeriod"/>
            </a:pPr>
            <a:r>
              <a:rPr lang="en-US" sz="1400" dirty="0" err="1"/>
              <a:t>Aum</a:t>
            </a:r>
            <a:r>
              <a:rPr lang="en-US" sz="1400" dirty="0"/>
              <a:t> </a:t>
            </a:r>
            <a:r>
              <a:rPr lang="en-US" sz="1400" dirty="0" err="1"/>
              <a:t>Shinrikyo</a:t>
            </a:r>
            <a:r>
              <a:rPr lang="en-US" sz="1400" dirty="0"/>
              <a:t> (AUM)</a:t>
            </a:r>
          </a:p>
          <a:p>
            <a:pPr marL="193675" indent="-193675">
              <a:lnSpc>
                <a:spcPct val="85000"/>
              </a:lnSpc>
              <a:spcBef>
                <a:spcPct val="20000"/>
              </a:spcBef>
              <a:spcAft>
                <a:spcPct val="0"/>
              </a:spcAft>
              <a:buSzPct val="100000"/>
              <a:buFont typeface="Times New Roman" pitchFamily="18" charset="0"/>
              <a:buAutoNum type="arabicPeriod"/>
            </a:pPr>
            <a:r>
              <a:rPr lang="en-US" sz="1400" dirty="0"/>
              <a:t>Basque Fatherland and Liberty (ETA)</a:t>
            </a:r>
          </a:p>
          <a:p>
            <a:pPr marL="193675" indent="-193675">
              <a:lnSpc>
                <a:spcPct val="85000"/>
              </a:lnSpc>
              <a:spcBef>
                <a:spcPct val="20000"/>
              </a:spcBef>
              <a:spcAft>
                <a:spcPct val="0"/>
              </a:spcAft>
              <a:buSzPct val="100000"/>
              <a:buFont typeface="Times New Roman" pitchFamily="18" charset="0"/>
              <a:buAutoNum type="arabicPeriod"/>
            </a:pPr>
            <a:r>
              <a:rPr lang="en-US" sz="1400" dirty="0"/>
              <a:t>Communist Party of the </a:t>
            </a:r>
            <a:r>
              <a:rPr lang="en-US" sz="1400" dirty="0" smtClean="0"/>
              <a:t>Philippines </a:t>
            </a:r>
            <a:r>
              <a:rPr lang="en-US" sz="1400" dirty="0"/>
              <a:t>(</a:t>
            </a:r>
            <a:r>
              <a:rPr lang="en-US" sz="1400" dirty="0" smtClean="0"/>
              <a:t>CPP)</a:t>
            </a:r>
            <a:endParaRPr lang="en-US" sz="1400" dirty="0"/>
          </a:p>
          <a:p>
            <a:pPr marL="193675" indent="-193675">
              <a:lnSpc>
                <a:spcPct val="85000"/>
              </a:lnSpc>
              <a:spcBef>
                <a:spcPct val="20000"/>
              </a:spcBef>
              <a:spcAft>
                <a:spcPct val="0"/>
              </a:spcAft>
              <a:buSzPct val="100000"/>
              <a:buFont typeface="Times New Roman" pitchFamily="18" charset="0"/>
              <a:buAutoNum type="arabicPeriod"/>
            </a:pPr>
            <a:r>
              <a:rPr lang="en-US" sz="1400" dirty="0"/>
              <a:t>Continuity Irish Republican Army (CIRA)</a:t>
            </a:r>
          </a:p>
          <a:p>
            <a:pPr marL="193675" indent="-193675">
              <a:lnSpc>
                <a:spcPct val="85000"/>
              </a:lnSpc>
              <a:spcBef>
                <a:spcPct val="20000"/>
              </a:spcBef>
              <a:spcAft>
                <a:spcPct val="0"/>
              </a:spcAft>
              <a:buSzPct val="100000"/>
              <a:buFont typeface="Times New Roman" pitchFamily="18" charset="0"/>
              <a:buAutoNum type="arabicPeriod"/>
            </a:pPr>
            <a:r>
              <a:rPr lang="en-US" sz="1400" dirty="0" err="1"/>
              <a:t>Gama’a</a:t>
            </a:r>
            <a:r>
              <a:rPr lang="en-US" sz="1400" dirty="0"/>
              <a:t> al-</a:t>
            </a:r>
            <a:r>
              <a:rPr lang="en-US" sz="1400" dirty="0" err="1"/>
              <a:t>Islamiyya</a:t>
            </a:r>
            <a:r>
              <a:rPr lang="en-US" sz="1400" dirty="0"/>
              <a:t> (Islamic Group)</a:t>
            </a:r>
          </a:p>
          <a:p>
            <a:pPr marL="193675" indent="-193675">
              <a:lnSpc>
                <a:spcPct val="85000"/>
              </a:lnSpc>
              <a:spcBef>
                <a:spcPct val="20000"/>
              </a:spcBef>
              <a:spcAft>
                <a:spcPct val="0"/>
              </a:spcAft>
              <a:buSzPct val="100000"/>
              <a:buFont typeface="Times New Roman" pitchFamily="18" charset="0"/>
              <a:buAutoNum type="arabicPeriod"/>
            </a:pPr>
            <a:r>
              <a:rPr lang="en-US" sz="1400" dirty="0"/>
              <a:t>HAMAS (Islamic Resistance Movement)</a:t>
            </a:r>
          </a:p>
          <a:p>
            <a:pPr marL="193675" indent="-193675">
              <a:lnSpc>
                <a:spcPct val="85000"/>
              </a:lnSpc>
              <a:spcBef>
                <a:spcPct val="20000"/>
              </a:spcBef>
              <a:spcAft>
                <a:spcPct val="0"/>
              </a:spcAft>
              <a:buSzPct val="100000"/>
              <a:buFont typeface="Times New Roman" pitchFamily="18" charset="0"/>
              <a:buAutoNum type="arabicPeriod"/>
            </a:pPr>
            <a:r>
              <a:rPr lang="en-US" sz="1400" dirty="0" err="1"/>
              <a:t>Harakat</a:t>
            </a:r>
            <a:r>
              <a:rPr lang="en-US" sz="1400" dirty="0"/>
              <a:t> </a:t>
            </a:r>
            <a:r>
              <a:rPr lang="en-US" sz="1400" dirty="0" err="1"/>
              <a:t>ul</a:t>
            </a:r>
            <a:r>
              <a:rPr lang="en-US" sz="1400" dirty="0"/>
              <a:t>-Jihad-</a:t>
            </a:r>
            <a:r>
              <a:rPr lang="en-US" sz="1400" dirty="0" err="1"/>
              <a:t>i</a:t>
            </a:r>
            <a:r>
              <a:rPr lang="en-US" sz="1400" dirty="0"/>
              <a:t>-</a:t>
            </a:r>
            <a:r>
              <a:rPr lang="en-US" sz="1400" dirty="0" err="1"/>
              <a:t>Islami</a:t>
            </a:r>
            <a:r>
              <a:rPr lang="en-US" sz="1400" dirty="0"/>
              <a:t>/Bangladesh (HUJI-B)</a:t>
            </a:r>
          </a:p>
          <a:p>
            <a:pPr marL="193675" indent="-193675">
              <a:lnSpc>
                <a:spcPct val="85000"/>
              </a:lnSpc>
              <a:spcBef>
                <a:spcPct val="20000"/>
              </a:spcBef>
              <a:spcAft>
                <a:spcPct val="0"/>
              </a:spcAft>
              <a:buSzPct val="100000"/>
              <a:buFont typeface="Times New Roman" pitchFamily="18" charset="0"/>
              <a:buAutoNum type="arabicPeriod"/>
            </a:pPr>
            <a:r>
              <a:rPr lang="en-US" sz="1400" dirty="0" err="1"/>
              <a:t>Harakat</a:t>
            </a:r>
            <a:r>
              <a:rPr lang="en-US" sz="1400" dirty="0"/>
              <a:t> </a:t>
            </a:r>
            <a:r>
              <a:rPr lang="en-US" sz="1400" dirty="0" err="1"/>
              <a:t>ul</a:t>
            </a:r>
            <a:r>
              <a:rPr lang="en-US" sz="1400" dirty="0"/>
              <a:t>-Mujahidin (HUM)</a:t>
            </a:r>
          </a:p>
          <a:p>
            <a:pPr marL="193675" indent="-193675">
              <a:lnSpc>
                <a:spcPct val="85000"/>
              </a:lnSpc>
              <a:spcBef>
                <a:spcPct val="20000"/>
              </a:spcBef>
              <a:spcAft>
                <a:spcPct val="0"/>
              </a:spcAft>
              <a:buSzPct val="100000"/>
              <a:buFont typeface="Times New Roman" pitchFamily="18" charset="0"/>
              <a:buAutoNum type="arabicPeriod"/>
            </a:pPr>
            <a:r>
              <a:rPr lang="en-US" sz="1400" dirty="0" err="1"/>
              <a:t>Hizballah</a:t>
            </a:r>
            <a:r>
              <a:rPr lang="en-US" sz="1400" dirty="0"/>
              <a:t> (Party of God)</a:t>
            </a:r>
          </a:p>
          <a:p>
            <a:pPr marL="193675" indent="-193675">
              <a:lnSpc>
                <a:spcPct val="85000"/>
              </a:lnSpc>
              <a:spcBef>
                <a:spcPct val="20000"/>
              </a:spcBef>
              <a:spcAft>
                <a:spcPct val="0"/>
              </a:spcAft>
              <a:buSzPct val="100000"/>
              <a:buFont typeface="Times New Roman" pitchFamily="18" charset="0"/>
              <a:buAutoNum type="arabicPeriod"/>
            </a:pPr>
            <a:r>
              <a:rPr lang="en-US" sz="1400" dirty="0"/>
              <a:t>Islamic Jihad Union (IJU)</a:t>
            </a:r>
          </a:p>
          <a:p>
            <a:pPr marL="193675" indent="-193675">
              <a:lnSpc>
                <a:spcPct val="85000"/>
              </a:lnSpc>
              <a:spcBef>
                <a:spcPct val="20000"/>
              </a:spcBef>
              <a:spcAft>
                <a:spcPct val="0"/>
              </a:spcAft>
              <a:buSzPct val="100000"/>
              <a:buFont typeface="Times New Roman" pitchFamily="18" charset="0"/>
              <a:buAutoNum type="arabicPeriod"/>
            </a:pPr>
            <a:r>
              <a:rPr lang="en-US" sz="1400" dirty="0"/>
              <a:t>Islamic Movement of Uzbekistan (IMU)</a:t>
            </a:r>
          </a:p>
          <a:p>
            <a:pPr marL="193675" indent="-193675">
              <a:lnSpc>
                <a:spcPct val="85000"/>
              </a:lnSpc>
              <a:spcBef>
                <a:spcPct val="20000"/>
              </a:spcBef>
              <a:spcAft>
                <a:spcPct val="0"/>
              </a:spcAft>
              <a:buSzPct val="100000"/>
              <a:buFont typeface="Times New Roman" pitchFamily="18" charset="0"/>
              <a:buAutoNum type="arabicPeriod"/>
            </a:pPr>
            <a:r>
              <a:rPr lang="en-US" sz="1400" dirty="0" err="1"/>
              <a:t>Jaish</a:t>
            </a:r>
            <a:r>
              <a:rPr lang="en-US" sz="1400" dirty="0"/>
              <a:t>-e-Mohammed (JEM) (Army of Mohammed)</a:t>
            </a:r>
          </a:p>
          <a:p>
            <a:pPr marL="193675" indent="-193675">
              <a:lnSpc>
                <a:spcPct val="85000"/>
              </a:lnSpc>
              <a:spcBef>
                <a:spcPct val="20000"/>
              </a:spcBef>
              <a:spcAft>
                <a:spcPct val="0"/>
              </a:spcAft>
              <a:buSzPct val="100000"/>
              <a:buFont typeface="Times New Roman" pitchFamily="18" charset="0"/>
              <a:buAutoNum type="arabicPeriod"/>
            </a:pPr>
            <a:r>
              <a:rPr lang="en-US" sz="1400" dirty="0"/>
              <a:t>Jemaah </a:t>
            </a:r>
            <a:r>
              <a:rPr lang="en-US" sz="1400" dirty="0" err="1"/>
              <a:t>Islamiya</a:t>
            </a:r>
            <a:r>
              <a:rPr lang="en-US" sz="1400" dirty="0"/>
              <a:t> organization (JI)</a:t>
            </a:r>
          </a:p>
          <a:p>
            <a:pPr marL="193675" indent="-193675">
              <a:lnSpc>
                <a:spcPct val="85000"/>
              </a:lnSpc>
              <a:spcBef>
                <a:spcPct val="20000"/>
              </a:spcBef>
              <a:spcAft>
                <a:spcPct val="0"/>
              </a:spcAft>
              <a:buSzPct val="100000"/>
              <a:buFont typeface="Times New Roman" pitchFamily="18" charset="0"/>
              <a:buAutoNum type="arabicPeriod"/>
            </a:pPr>
            <a:r>
              <a:rPr lang="en-US" sz="1400" dirty="0" err="1"/>
              <a:t>Jemmah</a:t>
            </a:r>
            <a:r>
              <a:rPr lang="en-US" sz="1400" dirty="0"/>
              <a:t> </a:t>
            </a:r>
            <a:r>
              <a:rPr lang="en-US" sz="1400" dirty="0" err="1"/>
              <a:t>Anshorut</a:t>
            </a:r>
            <a:r>
              <a:rPr lang="en-US" sz="1400" dirty="0"/>
              <a:t> </a:t>
            </a:r>
            <a:r>
              <a:rPr lang="en-US" sz="1400" dirty="0" err="1"/>
              <a:t>Tauhid</a:t>
            </a:r>
            <a:r>
              <a:rPr lang="en-US" sz="1400" dirty="0"/>
              <a:t> (JAT)</a:t>
            </a:r>
          </a:p>
          <a:p>
            <a:pPr marL="193675" indent="-193675">
              <a:lnSpc>
                <a:spcPct val="85000"/>
              </a:lnSpc>
              <a:spcBef>
                <a:spcPct val="20000"/>
              </a:spcBef>
              <a:spcAft>
                <a:spcPct val="0"/>
              </a:spcAft>
              <a:buSzPct val="100000"/>
              <a:buFont typeface="Times New Roman" pitchFamily="18" charset="0"/>
              <a:buAutoNum type="arabicPeriod"/>
            </a:pPr>
            <a:r>
              <a:rPr lang="en-US" sz="1400" dirty="0" err="1"/>
              <a:t>Kahane</a:t>
            </a:r>
            <a:r>
              <a:rPr lang="en-US" sz="1400" dirty="0"/>
              <a:t> Chai (</a:t>
            </a:r>
            <a:r>
              <a:rPr lang="en-US" sz="1400" dirty="0" err="1"/>
              <a:t>Kach</a:t>
            </a:r>
            <a:r>
              <a:rPr lang="en-US" sz="1400" dirty="0"/>
              <a:t>)</a:t>
            </a:r>
          </a:p>
          <a:p>
            <a:pPr marL="193675" indent="-193675">
              <a:lnSpc>
                <a:spcPct val="85000"/>
              </a:lnSpc>
              <a:spcBef>
                <a:spcPct val="20000"/>
              </a:spcBef>
              <a:spcAft>
                <a:spcPct val="0"/>
              </a:spcAft>
              <a:buSzPct val="100000"/>
              <a:buFont typeface="Times New Roman" pitchFamily="18" charset="0"/>
              <a:buAutoNum type="arabicPeriod"/>
            </a:pPr>
            <a:r>
              <a:rPr lang="en-US" sz="1400" dirty="0" err="1"/>
              <a:t>Kata'ib</a:t>
            </a:r>
            <a:r>
              <a:rPr lang="en-US" sz="1400" dirty="0"/>
              <a:t> </a:t>
            </a:r>
            <a:r>
              <a:rPr lang="en-US" sz="1400" dirty="0" err="1"/>
              <a:t>Hizballah</a:t>
            </a:r>
            <a:r>
              <a:rPr lang="en-US" sz="1400" dirty="0"/>
              <a:t> (KH)</a:t>
            </a:r>
          </a:p>
          <a:p>
            <a:pPr marL="193675" indent="-193675">
              <a:lnSpc>
                <a:spcPct val="85000"/>
              </a:lnSpc>
              <a:spcBef>
                <a:spcPct val="20000"/>
              </a:spcBef>
              <a:spcAft>
                <a:spcPct val="0"/>
              </a:spcAft>
              <a:buSzPct val="100000"/>
              <a:buFont typeface="Times New Roman" pitchFamily="18" charset="0"/>
              <a:buAutoNum type="arabicPeriod"/>
            </a:pPr>
            <a:r>
              <a:rPr lang="en-US" sz="1400" dirty="0" err="1"/>
              <a:t>Kongra</a:t>
            </a:r>
            <a:r>
              <a:rPr lang="en-US" sz="1400" dirty="0"/>
              <a:t>-Gel (KGK, formerly PKK, KADEK)</a:t>
            </a:r>
          </a:p>
          <a:p>
            <a:pPr marL="193675" indent="-193675">
              <a:lnSpc>
                <a:spcPct val="85000"/>
              </a:lnSpc>
              <a:spcBef>
                <a:spcPct val="20000"/>
              </a:spcBef>
              <a:spcAft>
                <a:spcPct val="0"/>
              </a:spcAft>
              <a:buSzPct val="100000"/>
              <a:buFont typeface="Times New Roman" pitchFamily="18" charset="0"/>
              <a:buAutoNum type="arabicPeriod"/>
            </a:pPr>
            <a:r>
              <a:rPr lang="en-US" sz="1400" dirty="0" err="1"/>
              <a:t>Lashkar</a:t>
            </a:r>
            <a:r>
              <a:rPr lang="en-US" sz="1400" dirty="0"/>
              <a:t>-e </a:t>
            </a:r>
            <a:r>
              <a:rPr lang="en-US" sz="1400" dirty="0" err="1"/>
              <a:t>Tayyiba</a:t>
            </a:r>
            <a:r>
              <a:rPr lang="en-US" sz="1400" dirty="0"/>
              <a:t> (LT) (Army of the Righteous)</a:t>
            </a:r>
          </a:p>
          <a:p>
            <a:pPr marL="193675" indent="-193675">
              <a:lnSpc>
                <a:spcPct val="85000"/>
              </a:lnSpc>
              <a:spcBef>
                <a:spcPct val="20000"/>
              </a:spcBef>
              <a:spcAft>
                <a:spcPct val="0"/>
              </a:spcAft>
              <a:buSzPct val="100000"/>
              <a:buFont typeface="Times New Roman" pitchFamily="18" charset="0"/>
              <a:buAutoNum type="arabicPeriod"/>
            </a:pPr>
            <a:r>
              <a:rPr lang="en-US" sz="1400" dirty="0" err="1"/>
              <a:t>Lashkar</a:t>
            </a:r>
            <a:r>
              <a:rPr lang="en-US" sz="1400" dirty="0"/>
              <a:t> </a:t>
            </a:r>
            <a:r>
              <a:rPr lang="en-US" sz="1400" dirty="0" err="1"/>
              <a:t>i</a:t>
            </a:r>
            <a:r>
              <a:rPr lang="en-US" sz="1400" dirty="0"/>
              <a:t> </a:t>
            </a:r>
            <a:r>
              <a:rPr lang="en-US" sz="1400" dirty="0" err="1"/>
              <a:t>Jhangvi</a:t>
            </a:r>
            <a:r>
              <a:rPr lang="en-US" sz="1400" dirty="0"/>
              <a:t> (LJ)</a:t>
            </a:r>
          </a:p>
        </p:txBody>
      </p:sp>
      <p:sp>
        <p:nvSpPr>
          <p:cNvPr id="61444" name="Text Box 6"/>
          <p:cNvSpPr txBox="1">
            <a:spLocks noChangeArrowheads="1"/>
          </p:cNvSpPr>
          <p:nvPr/>
        </p:nvSpPr>
        <p:spPr bwMode="auto">
          <a:xfrm>
            <a:off x="4964113" y="7089775"/>
            <a:ext cx="5032375" cy="3381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i="1"/>
              <a:t>Source: http://www.state.gov/s/ct/rls/other/des/123085.htm</a:t>
            </a:r>
          </a:p>
        </p:txBody>
      </p:sp>
      <p:sp>
        <p:nvSpPr>
          <p:cNvPr id="61445" name="Rectangle 4"/>
          <p:cNvSpPr>
            <a:spLocks noGrp="1" noChangeArrowheads="1"/>
          </p:cNvSpPr>
          <p:nvPr>
            <p:ph type="body" sz="half" idx="2"/>
          </p:nvPr>
        </p:nvSpPr>
        <p:spPr>
          <a:xfrm>
            <a:off x="5014912" y="1265237"/>
            <a:ext cx="4902200" cy="5715000"/>
          </a:xfrm>
          <a:solidFill>
            <a:schemeClr val="bg1"/>
          </a:solidFill>
        </p:spPr>
        <p:txBody>
          <a:bodyPr/>
          <a:lstStyle/>
          <a:p>
            <a:pPr marL="698500" indent="-609600">
              <a:lnSpc>
                <a:spcPct val="85000"/>
              </a:lnSpc>
              <a:spcBef>
                <a:spcPct val="20000"/>
              </a:spcBef>
              <a:spcAft>
                <a:spcPct val="0"/>
              </a:spcAft>
              <a:buSzPct val="100000"/>
              <a:buFont typeface="+mj-lt"/>
              <a:buAutoNum type="arabicPeriod" startAt="27"/>
            </a:pPr>
            <a:r>
              <a:rPr lang="en-US" sz="1400" dirty="0">
                <a:cs typeface="Times New Roman" pitchFamily="18" charset="0"/>
              </a:rPr>
              <a:t>Liberation Tigers of Tamil </a:t>
            </a:r>
            <a:r>
              <a:rPr lang="en-US" sz="1400" dirty="0" err="1">
                <a:cs typeface="Times New Roman" pitchFamily="18" charset="0"/>
              </a:rPr>
              <a:t>Eelam</a:t>
            </a:r>
            <a:r>
              <a:rPr lang="en-US" sz="1400" dirty="0">
                <a:cs typeface="Times New Roman" pitchFamily="18" charset="0"/>
              </a:rPr>
              <a:t> (LTTE)</a:t>
            </a:r>
          </a:p>
          <a:p>
            <a:pPr marL="698500" indent="-609600">
              <a:lnSpc>
                <a:spcPct val="85000"/>
              </a:lnSpc>
              <a:spcBef>
                <a:spcPct val="20000"/>
              </a:spcBef>
              <a:spcAft>
                <a:spcPct val="0"/>
              </a:spcAft>
              <a:buSzPct val="100000"/>
              <a:buFont typeface="+mj-lt"/>
              <a:buAutoNum type="arabicPeriod" startAt="27"/>
            </a:pPr>
            <a:r>
              <a:rPr lang="en-US" sz="1400" dirty="0">
                <a:cs typeface="Times New Roman" pitchFamily="18" charset="0"/>
              </a:rPr>
              <a:t>Libyan Islamic Fighting Group (LIFG)</a:t>
            </a:r>
          </a:p>
          <a:p>
            <a:pPr marL="698500" indent="-609600">
              <a:lnSpc>
                <a:spcPct val="85000"/>
              </a:lnSpc>
              <a:spcBef>
                <a:spcPct val="20000"/>
              </a:spcBef>
              <a:spcAft>
                <a:spcPct val="0"/>
              </a:spcAft>
              <a:buSzPct val="100000"/>
              <a:buFont typeface="+mj-lt"/>
              <a:buAutoNum type="arabicPeriod" startAt="27"/>
            </a:pPr>
            <a:r>
              <a:rPr lang="en-US" sz="1400" dirty="0">
                <a:cs typeface="Times New Roman" pitchFamily="18" charset="0"/>
              </a:rPr>
              <a:t>Moroccan Islamic Combatant Group (GICM)</a:t>
            </a:r>
          </a:p>
          <a:p>
            <a:pPr marL="698500" indent="-609600">
              <a:lnSpc>
                <a:spcPct val="85000"/>
              </a:lnSpc>
              <a:spcBef>
                <a:spcPct val="20000"/>
              </a:spcBef>
              <a:spcAft>
                <a:spcPct val="0"/>
              </a:spcAft>
              <a:buSzPct val="100000"/>
              <a:buFont typeface="+mj-lt"/>
              <a:buAutoNum type="arabicPeriod" startAt="27"/>
            </a:pPr>
            <a:r>
              <a:rPr lang="en-US" sz="1400" dirty="0">
                <a:cs typeface="Times New Roman" pitchFamily="18" charset="0"/>
              </a:rPr>
              <a:t>Mujahedin-e </a:t>
            </a:r>
            <a:r>
              <a:rPr lang="en-US" sz="1400" dirty="0" err="1">
                <a:cs typeface="Times New Roman" pitchFamily="18" charset="0"/>
              </a:rPr>
              <a:t>Khalq</a:t>
            </a:r>
            <a:r>
              <a:rPr lang="en-US" sz="1400" dirty="0">
                <a:cs typeface="Times New Roman" pitchFamily="18" charset="0"/>
              </a:rPr>
              <a:t> Organization (MEK)</a:t>
            </a:r>
          </a:p>
          <a:p>
            <a:pPr marL="698500" indent="-609600">
              <a:lnSpc>
                <a:spcPct val="85000"/>
              </a:lnSpc>
              <a:spcBef>
                <a:spcPct val="20000"/>
              </a:spcBef>
              <a:spcAft>
                <a:spcPct val="0"/>
              </a:spcAft>
              <a:buSzPct val="100000"/>
              <a:buFont typeface="+mj-lt"/>
              <a:buAutoNum type="arabicPeriod" startAt="27"/>
            </a:pPr>
            <a:r>
              <a:rPr lang="en-US" sz="1400" dirty="0">
                <a:cs typeface="Times New Roman" pitchFamily="18" charset="0"/>
              </a:rPr>
              <a:t>National Liberation Army (ELN)</a:t>
            </a:r>
          </a:p>
          <a:p>
            <a:pPr marL="698500" indent="-609600">
              <a:lnSpc>
                <a:spcPct val="85000"/>
              </a:lnSpc>
              <a:spcBef>
                <a:spcPct val="20000"/>
              </a:spcBef>
              <a:spcAft>
                <a:spcPct val="0"/>
              </a:spcAft>
              <a:buSzPct val="100000"/>
              <a:buFont typeface="+mj-lt"/>
              <a:buAutoNum type="arabicPeriod" startAt="27"/>
            </a:pPr>
            <a:r>
              <a:rPr lang="en-US" sz="1400" dirty="0">
                <a:cs typeface="Times New Roman" pitchFamily="18" charset="0"/>
              </a:rPr>
              <a:t>Palestine Liberation Front (PLF)</a:t>
            </a:r>
          </a:p>
          <a:p>
            <a:pPr marL="698500" indent="-609600">
              <a:lnSpc>
                <a:spcPct val="85000"/>
              </a:lnSpc>
              <a:spcBef>
                <a:spcPct val="20000"/>
              </a:spcBef>
              <a:spcAft>
                <a:spcPct val="0"/>
              </a:spcAft>
              <a:buSzPct val="100000"/>
              <a:buFont typeface="+mj-lt"/>
              <a:buAutoNum type="arabicPeriod" startAt="27"/>
            </a:pPr>
            <a:r>
              <a:rPr lang="en-US" sz="1400" dirty="0">
                <a:cs typeface="Times New Roman" pitchFamily="18" charset="0"/>
              </a:rPr>
              <a:t>Palestinian Islamic Jihad (PIJ)</a:t>
            </a:r>
          </a:p>
          <a:p>
            <a:pPr marL="698500" indent="-609600">
              <a:lnSpc>
                <a:spcPct val="85000"/>
              </a:lnSpc>
              <a:spcBef>
                <a:spcPct val="20000"/>
              </a:spcBef>
              <a:spcAft>
                <a:spcPct val="0"/>
              </a:spcAft>
              <a:buSzPct val="100000"/>
              <a:buFont typeface="+mj-lt"/>
              <a:buAutoNum type="arabicPeriod" startAt="27"/>
            </a:pPr>
            <a:r>
              <a:rPr lang="en-US" sz="1400" dirty="0">
                <a:cs typeface="Times New Roman" pitchFamily="18" charset="0"/>
              </a:rPr>
              <a:t>Popular Front for the Liberation of Palestine (PFLP)</a:t>
            </a:r>
          </a:p>
          <a:p>
            <a:pPr marL="698500" indent="-609600">
              <a:lnSpc>
                <a:spcPct val="85000"/>
              </a:lnSpc>
              <a:spcBef>
                <a:spcPct val="20000"/>
              </a:spcBef>
              <a:spcAft>
                <a:spcPct val="0"/>
              </a:spcAft>
              <a:buSzPct val="100000"/>
              <a:buFont typeface="+mj-lt"/>
              <a:buAutoNum type="arabicPeriod" startAt="27"/>
            </a:pPr>
            <a:r>
              <a:rPr lang="en-US" sz="1400" dirty="0">
                <a:cs typeface="Times New Roman" pitchFamily="18" charset="0"/>
              </a:rPr>
              <a:t>PFLP-General Command (PFLP-GC)</a:t>
            </a:r>
          </a:p>
          <a:p>
            <a:pPr marL="698500" indent="-609600">
              <a:lnSpc>
                <a:spcPct val="85000"/>
              </a:lnSpc>
              <a:spcBef>
                <a:spcPct val="20000"/>
              </a:spcBef>
              <a:spcAft>
                <a:spcPct val="0"/>
              </a:spcAft>
              <a:buSzPct val="100000"/>
              <a:buFont typeface="+mj-lt"/>
              <a:buAutoNum type="arabicPeriod" startAt="27"/>
            </a:pPr>
            <a:r>
              <a:rPr lang="en-US" sz="1400" dirty="0" smtClean="0">
                <a:cs typeface="Times New Roman" pitchFamily="18" charset="0"/>
              </a:rPr>
              <a:t>al-</a:t>
            </a:r>
            <a:r>
              <a:rPr lang="en-US" sz="1400" dirty="0" err="1" smtClean="0">
                <a:cs typeface="Times New Roman" pitchFamily="18" charset="0"/>
              </a:rPr>
              <a:t>Qai’da</a:t>
            </a:r>
            <a:r>
              <a:rPr lang="en-US" sz="1400" dirty="0" smtClean="0">
                <a:cs typeface="Times New Roman" pitchFamily="18" charset="0"/>
              </a:rPr>
              <a:t> </a:t>
            </a:r>
            <a:r>
              <a:rPr lang="en-US" sz="1400" dirty="0">
                <a:cs typeface="Times New Roman" pitchFamily="18" charset="0"/>
              </a:rPr>
              <a:t>in Iraq (AQI)</a:t>
            </a:r>
          </a:p>
          <a:p>
            <a:pPr marL="698500" indent="-609600">
              <a:lnSpc>
                <a:spcPct val="85000"/>
              </a:lnSpc>
              <a:spcBef>
                <a:spcPct val="20000"/>
              </a:spcBef>
              <a:spcAft>
                <a:spcPct val="0"/>
              </a:spcAft>
              <a:buSzPct val="100000"/>
              <a:buFont typeface="+mj-lt"/>
              <a:buAutoNum type="arabicPeriod" startAt="27"/>
            </a:pPr>
            <a:r>
              <a:rPr lang="en-US" sz="1400" dirty="0">
                <a:cs typeface="Times New Roman" pitchFamily="18" charset="0"/>
              </a:rPr>
              <a:t>al-</a:t>
            </a:r>
            <a:r>
              <a:rPr lang="en-US" sz="1400" dirty="0" err="1">
                <a:cs typeface="Times New Roman" pitchFamily="18" charset="0"/>
              </a:rPr>
              <a:t>Qa’ida</a:t>
            </a:r>
            <a:r>
              <a:rPr lang="en-US" sz="1400" dirty="0">
                <a:cs typeface="Times New Roman" pitchFamily="18" charset="0"/>
              </a:rPr>
              <a:t> (AQ)</a:t>
            </a:r>
          </a:p>
          <a:p>
            <a:pPr marL="698500" indent="-609600">
              <a:lnSpc>
                <a:spcPct val="85000"/>
              </a:lnSpc>
              <a:spcBef>
                <a:spcPct val="20000"/>
              </a:spcBef>
              <a:spcAft>
                <a:spcPct val="0"/>
              </a:spcAft>
              <a:buSzPct val="100000"/>
              <a:buFont typeface="+mj-lt"/>
              <a:buAutoNum type="arabicPeriod" startAt="27"/>
            </a:pPr>
            <a:r>
              <a:rPr lang="en-US" sz="1400" dirty="0">
                <a:cs typeface="Times New Roman" pitchFamily="18" charset="0"/>
              </a:rPr>
              <a:t>al-</a:t>
            </a:r>
            <a:r>
              <a:rPr lang="en-US" sz="1400" dirty="0" err="1">
                <a:cs typeface="Times New Roman" pitchFamily="18" charset="0"/>
              </a:rPr>
              <a:t>Qa'ida</a:t>
            </a:r>
            <a:r>
              <a:rPr lang="en-US" sz="1400" dirty="0">
                <a:cs typeface="Times New Roman" pitchFamily="18" charset="0"/>
              </a:rPr>
              <a:t> in the Arabian Peninsula (AQAP)</a:t>
            </a:r>
          </a:p>
          <a:p>
            <a:pPr marL="698500" indent="-609600">
              <a:lnSpc>
                <a:spcPct val="85000"/>
              </a:lnSpc>
              <a:spcBef>
                <a:spcPct val="20000"/>
              </a:spcBef>
              <a:spcAft>
                <a:spcPct val="0"/>
              </a:spcAft>
              <a:buSzPct val="100000"/>
              <a:buFont typeface="+mj-lt"/>
              <a:buAutoNum type="arabicPeriod" startAt="27"/>
            </a:pPr>
            <a:r>
              <a:rPr lang="en-US" sz="1400" dirty="0">
                <a:cs typeface="Times New Roman" pitchFamily="18" charset="0"/>
              </a:rPr>
              <a:t>al-Qaida in the Islamic Maghreb (formerly GSPC)</a:t>
            </a:r>
          </a:p>
          <a:p>
            <a:pPr marL="698500" indent="-609600">
              <a:lnSpc>
                <a:spcPct val="85000"/>
              </a:lnSpc>
              <a:spcBef>
                <a:spcPct val="20000"/>
              </a:spcBef>
              <a:spcAft>
                <a:spcPct val="0"/>
              </a:spcAft>
              <a:buSzPct val="100000"/>
              <a:buFont typeface="+mj-lt"/>
              <a:buAutoNum type="arabicPeriod" startAt="27"/>
            </a:pPr>
            <a:r>
              <a:rPr lang="en-US" sz="1400" dirty="0">
                <a:cs typeface="Times New Roman" pitchFamily="18" charset="0"/>
              </a:rPr>
              <a:t>Real IRA (RIRA)</a:t>
            </a:r>
          </a:p>
          <a:p>
            <a:pPr marL="698500" indent="-609600">
              <a:lnSpc>
                <a:spcPct val="85000"/>
              </a:lnSpc>
              <a:spcBef>
                <a:spcPct val="20000"/>
              </a:spcBef>
              <a:spcAft>
                <a:spcPct val="0"/>
              </a:spcAft>
              <a:buSzPct val="100000"/>
              <a:buFont typeface="+mj-lt"/>
              <a:buAutoNum type="arabicPeriod" startAt="27"/>
            </a:pPr>
            <a:r>
              <a:rPr lang="en-US" sz="1400" dirty="0">
                <a:cs typeface="Times New Roman" pitchFamily="18" charset="0"/>
              </a:rPr>
              <a:t>Revolutionary Armed Forces of Colombia (FARC)</a:t>
            </a:r>
          </a:p>
          <a:p>
            <a:pPr marL="698500" indent="-609600">
              <a:lnSpc>
                <a:spcPct val="85000"/>
              </a:lnSpc>
              <a:spcBef>
                <a:spcPct val="20000"/>
              </a:spcBef>
              <a:spcAft>
                <a:spcPct val="0"/>
              </a:spcAft>
              <a:buSzPct val="100000"/>
              <a:buFont typeface="+mj-lt"/>
              <a:buAutoNum type="arabicPeriod" startAt="27"/>
            </a:pPr>
            <a:r>
              <a:rPr lang="en-US" sz="1400" dirty="0">
                <a:cs typeface="Times New Roman" pitchFamily="18" charset="0"/>
              </a:rPr>
              <a:t>Revolutionary Organization 17 November (17N)</a:t>
            </a:r>
          </a:p>
          <a:p>
            <a:pPr marL="698500" indent="-609600">
              <a:lnSpc>
                <a:spcPct val="85000"/>
              </a:lnSpc>
              <a:spcBef>
                <a:spcPct val="20000"/>
              </a:spcBef>
              <a:spcAft>
                <a:spcPct val="0"/>
              </a:spcAft>
              <a:buSzPct val="100000"/>
              <a:buFont typeface="+mj-lt"/>
              <a:buAutoNum type="arabicPeriod" startAt="27"/>
            </a:pPr>
            <a:r>
              <a:rPr lang="en-US" sz="1400" dirty="0">
                <a:cs typeface="Times New Roman" pitchFamily="18" charset="0"/>
              </a:rPr>
              <a:t>Revolutionary People’s Liberation Party/Front (DHKP/C)</a:t>
            </a:r>
          </a:p>
          <a:p>
            <a:pPr marL="698500" indent="-609600">
              <a:lnSpc>
                <a:spcPct val="85000"/>
              </a:lnSpc>
              <a:spcBef>
                <a:spcPct val="20000"/>
              </a:spcBef>
              <a:spcAft>
                <a:spcPct val="0"/>
              </a:spcAft>
              <a:buSzPct val="100000"/>
              <a:buFont typeface="+mj-lt"/>
              <a:buAutoNum type="arabicPeriod" startAt="27"/>
            </a:pPr>
            <a:r>
              <a:rPr lang="en-US" sz="1400" dirty="0">
                <a:cs typeface="Times New Roman" pitchFamily="18" charset="0"/>
              </a:rPr>
              <a:t>Revolutionary Struggle (RS)</a:t>
            </a:r>
          </a:p>
          <a:p>
            <a:pPr marL="698500" indent="-609600">
              <a:lnSpc>
                <a:spcPct val="85000"/>
              </a:lnSpc>
              <a:spcBef>
                <a:spcPct val="20000"/>
              </a:spcBef>
              <a:spcAft>
                <a:spcPct val="0"/>
              </a:spcAft>
              <a:buSzPct val="100000"/>
              <a:buFont typeface="+mj-lt"/>
              <a:buAutoNum type="arabicPeriod" startAt="27"/>
            </a:pPr>
            <a:r>
              <a:rPr lang="en-US" sz="1400" dirty="0">
                <a:cs typeface="Times New Roman" pitchFamily="18" charset="0"/>
              </a:rPr>
              <a:t>Shining Path (</a:t>
            </a:r>
            <a:r>
              <a:rPr lang="en-US" sz="1400" dirty="0" err="1">
                <a:cs typeface="Times New Roman" pitchFamily="18" charset="0"/>
              </a:rPr>
              <a:t>Sendero</a:t>
            </a:r>
            <a:r>
              <a:rPr lang="en-US" sz="1400" dirty="0">
                <a:cs typeface="Times New Roman" pitchFamily="18" charset="0"/>
              </a:rPr>
              <a:t> </a:t>
            </a:r>
            <a:r>
              <a:rPr lang="en-US" sz="1400" dirty="0" err="1">
                <a:cs typeface="Times New Roman" pitchFamily="18" charset="0"/>
              </a:rPr>
              <a:t>Luminoso</a:t>
            </a:r>
            <a:r>
              <a:rPr lang="en-US" sz="1400" dirty="0">
                <a:cs typeface="Times New Roman" pitchFamily="18" charset="0"/>
              </a:rPr>
              <a:t>, SL)</a:t>
            </a:r>
          </a:p>
          <a:p>
            <a:pPr marL="698500" indent="-609600">
              <a:lnSpc>
                <a:spcPct val="85000"/>
              </a:lnSpc>
              <a:spcBef>
                <a:spcPct val="20000"/>
              </a:spcBef>
              <a:spcAft>
                <a:spcPct val="0"/>
              </a:spcAft>
              <a:buSzPct val="100000"/>
              <a:buFont typeface="+mj-lt"/>
              <a:buAutoNum type="arabicPeriod" startAt="27"/>
            </a:pPr>
            <a:r>
              <a:rPr lang="en-US" sz="1400" dirty="0">
                <a:cs typeface="Times New Roman" pitchFamily="18" charset="0"/>
              </a:rPr>
              <a:t>United Self-Defense Forces of Colombia (AUC)</a:t>
            </a:r>
          </a:p>
          <a:p>
            <a:pPr marL="698500" indent="-609600">
              <a:lnSpc>
                <a:spcPct val="85000"/>
              </a:lnSpc>
              <a:spcBef>
                <a:spcPct val="20000"/>
              </a:spcBef>
              <a:spcAft>
                <a:spcPct val="0"/>
              </a:spcAft>
              <a:buSzPct val="100000"/>
              <a:buFont typeface="+mj-lt"/>
              <a:buAutoNum type="arabicPeriod" startAt="27"/>
            </a:pPr>
            <a:r>
              <a:rPr lang="en-US" sz="1400" dirty="0" err="1">
                <a:cs typeface="Times New Roman" pitchFamily="18" charset="0"/>
              </a:rPr>
              <a:t>Harakat-ul</a:t>
            </a:r>
            <a:r>
              <a:rPr lang="en-US" sz="1400" dirty="0">
                <a:cs typeface="Times New Roman" pitchFamily="18" charset="0"/>
              </a:rPr>
              <a:t> Jihad </a:t>
            </a:r>
            <a:r>
              <a:rPr lang="en-US" sz="1400" dirty="0" err="1">
                <a:cs typeface="Times New Roman" pitchFamily="18" charset="0"/>
              </a:rPr>
              <a:t>Islami</a:t>
            </a:r>
            <a:r>
              <a:rPr lang="en-US" sz="1400" dirty="0">
                <a:cs typeface="Times New Roman" pitchFamily="18" charset="0"/>
              </a:rPr>
              <a:t> (HUJI)</a:t>
            </a:r>
          </a:p>
          <a:p>
            <a:pPr marL="698500" indent="-609600">
              <a:lnSpc>
                <a:spcPct val="85000"/>
              </a:lnSpc>
              <a:spcBef>
                <a:spcPct val="20000"/>
              </a:spcBef>
              <a:spcAft>
                <a:spcPct val="0"/>
              </a:spcAft>
              <a:buSzPct val="100000"/>
              <a:buFont typeface="+mj-lt"/>
              <a:buAutoNum type="arabicPeriod" startAt="27"/>
            </a:pPr>
            <a:r>
              <a:rPr lang="en-US" sz="1400" dirty="0" err="1">
                <a:cs typeface="Times New Roman" pitchFamily="18" charset="0"/>
              </a:rPr>
              <a:t>Tehrik</a:t>
            </a:r>
            <a:r>
              <a:rPr lang="en-US" sz="1400" dirty="0">
                <a:cs typeface="Times New Roman" pitchFamily="18" charset="0"/>
              </a:rPr>
              <a:t>-e Taliban Pakistan (TTP)</a:t>
            </a:r>
          </a:p>
          <a:p>
            <a:pPr marL="698500" indent="-609600">
              <a:lnSpc>
                <a:spcPct val="85000"/>
              </a:lnSpc>
              <a:spcBef>
                <a:spcPct val="20000"/>
              </a:spcBef>
              <a:spcAft>
                <a:spcPct val="0"/>
              </a:spcAft>
              <a:buSzPct val="100000"/>
              <a:buFont typeface="+mj-lt"/>
              <a:buAutoNum type="arabicPeriod" startAt="27"/>
            </a:pPr>
            <a:r>
              <a:rPr lang="en-US" sz="1400" dirty="0" err="1">
                <a:cs typeface="Times New Roman" pitchFamily="18" charset="0"/>
              </a:rPr>
              <a:t>Jundallah</a:t>
            </a:r>
            <a:endParaRPr lang="en-US" sz="1400" dirty="0">
              <a:cs typeface="Times New Roman" pitchFamily="18" charset="0"/>
            </a:endParaRPr>
          </a:p>
          <a:p>
            <a:pPr marL="698500" indent="-609600">
              <a:lnSpc>
                <a:spcPct val="85000"/>
              </a:lnSpc>
              <a:spcBef>
                <a:spcPct val="20000"/>
              </a:spcBef>
              <a:spcAft>
                <a:spcPct val="0"/>
              </a:spcAft>
              <a:buSzPct val="100000"/>
              <a:buFont typeface="+mj-lt"/>
              <a:buAutoNum type="arabicPeriod" startAt="27"/>
            </a:pPr>
            <a:r>
              <a:rPr lang="en-US" sz="1400" dirty="0">
                <a:cs typeface="Times New Roman" pitchFamily="18" charset="0"/>
              </a:rPr>
              <a:t>Army of Islam (AOI)</a:t>
            </a:r>
          </a:p>
          <a:p>
            <a:pPr marL="698500" indent="-609600">
              <a:lnSpc>
                <a:spcPct val="85000"/>
              </a:lnSpc>
              <a:spcBef>
                <a:spcPct val="20000"/>
              </a:spcBef>
              <a:spcAft>
                <a:spcPct val="0"/>
              </a:spcAft>
              <a:buSzPct val="100000"/>
              <a:buFont typeface="+mj-lt"/>
              <a:buAutoNum type="arabicPeriod" startAt="27"/>
            </a:pPr>
            <a:r>
              <a:rPr lang="en-US" sz="1400" dirty="0">
                <a:cs typeface="Times New Roman" pitchFamily="18" charset="0"/>
              </a:rPr>
              <a:t>Indian </a:t>
            </a:r>
            <a:r>
              <a:rPr lang="en-US" sz="1400" dirty="0" err="1">
                <a:cs typeface="Times New Roman" pitchFamily="18" charset="0"/>
              </a:rPr>
              <a:t>Mujahideen</a:t>
            </a:r>
            <a:r>
              <a:rPr lang="en-US" sz="1400" dirty="0">
                <a:cs typeface="Times New Roman" pitchFamily="18" charset="0"/>
              </a:rPr>
              <a:t> (IM)</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914400" y="304800"/>
            <a:ext cx="8863013" cy="1397000"/>
          </a:xfrm>
        </p:spPr>
        <p:txBody>
          <a:bodyPr/>
          <a:lstStyle/>
          <a:p>
            <a:r>
              <a:rPr lang="en-US" sz="5400" b="1" smtClean="0"/>
              <a:t>Individual Terrorists:</a:t>
            </a:r>
            <a:br>
              <a:rPr lang="en-US" sz="5400" b="1" smtClean="0"/>
            </a:br>
            <a:r>
              <a:rPr lang="en-US" sz="5400" b="1" smtClean="0"/>
              <a:t>US Domestic Terrorists</a:t>
            </a:r>
          </a:p>
        </p:txBody>
      </p:sp>
      <p:sp>
        <p:nvSpPr>
          <p:cNvPr id="62467" name="Rectangle 3"/>
          <p:cNvSpPr>
            <a:spLocks noGrp="1" noChangeArrowheads="1"/>
          </p:cNvSpPr>
          <p:nvPr>
            <p:ph type="body" idx="1"/>
          </p:nvPr>
        </p:nvSpPr>
        <p:spPr>
          <a:xfrm>
            <a:off x="609600" y="1798638"/>
            <a:ext cx="9220200" cy="5483225"/>
          </a:xfrm>
          <a:solidFill>
            <a:schemeClr val="bg1"/>
          </a:solidFill>
        </p:spPr>
        <p:txBody>
          <a:bodyPr/>
          <a:lstStyle/>
          <a:p>
            <a:pPr>
              <a:lnSpc>
                <a:spcPct val="85000"/>
              </a:lnSpc>
            </a:pPr>
            <a:r>
              <a:rPr lang="en-US" sz="2400" dirty="0" smtClean="0"/>
              <a:t>The FBI has 3 categories of domestic terrorist organizations in the US:</a:t>
            </a:r>
          </a:p>
          <a:p>
            <a:pPr lvl="1">
              <a:lnSpc>
                <a:spcPct val="85000"/>
              </a:lnSpc>
            </a:pPr>
            <a:r>
              <a:rPr lang="en-US" sz="2000" b="1" dirty="0" smtClean="0"/>
              <a:t>Right-wing extremist groups</a:t>
            </a:r>
            <a:r>
              <a:rPr lang="en-US" sz="2000" dirty="0" smtClean="0"/>
              <a:t> (mostly religious, racist, anti-government groups).</a:t>
            </a:r>
          </a:p>
          <a:p>
            <a:pPr lvl="1">
              <a:lnSpc>
                <a:spcPct val="85000"/>
              </a:lnSpc>
            </a:pPr>
            <a:r>
              <a:rPr lang="en-US" sz="2000" b="1" dirty="0" smtClean="0"/>
              <a:t>Left-wing and Puerto Rican extremist groups</a:t>
            </a:r>
            <a:r>
              <a:rPr lang="en-US" sz="2000" dirty="0" smtClean="0"/>
              <a:t> (anarchist, socialist, communist groups; Puerto Rican separatists).</a:t>
            </a:r>
          </a:p>
          <a:p>
            <a:pPr lvl="1">
              <a:lnSpc>
                <a:spcPct val="85000"/>
              </a:lnSpc>
            </a:pPr>
            <a:r>
              <a:rPr lang="en-US" sz="2000" b="1" dirty="0" smtClean="0"/>
              <a:t>Special interest extremists</a:t>
            </a:r>
            <a:r>
              <a:rPr lang="en-US" sz="2000" dirty="0" smtClean="0"/>
              <a:t> (focused on specific issues: Animal Liberation Front (ALF), Earth Liberation Front (ELF), etc.)</a:t>
            </a:r>
          </a:p>
          <a:p>
            <a:pPr>
              <a:lnSpc>
                <a:spcPct val="85000"/>
              </a:lnSpc>
            </a:pPr>
            <a:r>
              <a:rPr lang="en-US" sz="2400" dirty="0"/>
              <a:t>Note that </a:t>
            </a:r>
            <a:r>
              <a:rPr lang="en-US" sz="2400" dirty="0" smtClean="0"/>
              <a:t>"FBI </a:t>
            </a:r>
            <a:r>
              <a:rPr lang="en-US" sz="2400" dirty="0"/>
              <a:t>investigations of domestic terrorist groups or individuals are not predicated upon social or political beliefs; rather, FBI investigations are based upon information regarding planned or actual criminal activity</a:t>
            </a:r>
            <a:r>
              <a:rPr lang="en-US" sz="2400" dirty="0" smtClean="0"/>
              <a:t>."</a:t>
            </a:r>
            <a:endParaRPr lang="en-US" sz="2400" dirty="0"/>
          </a:p>
          <a:p>
            <a:pPr>
              <a:lnSpc>
                <a:spcPct val="85000"/>
              </a:lnSpc>
            </a:pPr>
            <a:r>
              <a:rPr lang="en-US" sz="2400" dirty="0"/>
              <a:t>At present the US does not publish a formal list of domestic terrorist groups (although the Department of Homeland Security is reportedly preparing a draft for future release).  However, The Southern Poverty Law Center's Intelligence Project counted 1,018 active hate groups in the United States in 2011.</a:t>
            </a:r>
          </a:p>
        </p:txBody>
      </p:sp>
      <p:sp>
        <p:nvSpPr>
          <p:cNvPr id="62468" name="Text Box 4"/>
          <p:cNvSpPr txBox="1">
            <a:spLocks noChangeArrowheads="1"/>
          </p:cNvSpPr>
          <p:nvPr/>
        </p:nvSpPr>
        <p:spPr bwMode="auto">
          <a:xfrm>
            <a:off x="4291013" y="6978650"/>
            <a:ext cx="5789612" cy="5810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i="1" dirty="0"/>
              <a:t>Sources: http://www.fbi.gov/congress/congress01/freeh051001.htm; </a:t>
            </a:r>
          </a:p>
          <a:p>
            <a:r>
              <a:rPr lang="en-US" sz="1600" i="1" dirty="0"/>
              <a:t>http://www.splcenter.org/intel/map/hate.jsp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533400" y="533400"/>
            <a:ext cx="9296400" cy="1168400"/>
          </a:xfrm>
        </p:spPr>
        <p:txBody>
          <a:bodyPr/>
          <a:lstStyle/>
          <a:p>
            <a:r>
              <a:rPr lang="en-US" sz="5400" b="1" smtClean="0"/>
              <a:t>The World is </a:t>
            </a:r>
            <a:r>
              <a:rPr lang="en-US" sz="5400" b="1" i="1" u="sng" smtClean="0"/>
              <a:t>Almost</a:t>
            </a:r>
            <a:r>
              <a:rPr lang="en-US" sz="5400" b="1" smtClean="0"/>
              <a:t> All States</a:t>
            </a:r>
          </a:p>
        </p:txBody>
      </p:sp>
      <p:sp>
        <p:nvSpPr>
          <p:cNvPr id="8196" name="Rectangle 3"/>
          <p:cNvSpPr>
            <a:spLocks noGrp="1" noChangeArrowheads="1"/>
          </p:cNvSpPr>
          <p:nvPr>
            <p:ph type="body" sz="half" idx="1"/>
          </p:nvPr>
        </p:nvSpPr>
        <p:spPr>
          <a:xfrm>
            <a:off x="609600" y="2362200"/>
            <a:ext cx="3806825" cy="4760913"/>
          </a:xfrm>
        </p:spPr>
        <p:txBody>
          <a:bodyPr/>
          <a:lstStyle/>
          <a:p>
            <a:pPr marL="342900" indent="-342900">
              <a:spcBef>
                <a:spcPct val="20000"/>
              </a:spcBef>
              <a:spcAft>
                <a:spcPct val="0"/>
              </a:spcAft>
              <a:buSzPct val="100000"/>
            </a:pPr>
            <a:r>
              <a:rPr lang="en-US" dirty="0" smtClean="0"/>
              <a:t>There is only one large piece of land anywhere on earth that is not controlled by a state – </a:t>
            </a:r>
            <a:r>
              <a:rPr lang="en-US" b="1" dirty="0" smtClean="0"/>
              <a:t>Antarctica</a:t>
            </a:r>
            <a:r>
              <a:rPr lang="en-US" dirty="0" smtClean="0"/>
              <a:t>.</a:t>
            </a:r>
          </a:p>
          <a:p>
            <a:pPr marL="342900" indent="-342900">
              <a:spcBef>
                <a:spcPct val="20000"/>
              </a:spcBef>
              <a:spcAft>
                <a:spcPct val="0"/>
              </a:spcAft>
              <a:buSzPct val="100000"/>
            </a:pPr>
            <a:r>
              <a:rPr lang="en-US" dirty="0" smtClean="0"/>
              <a:t>At least until 2041, all territorial claims here have been suspended – but they have </a:t>
            </a:r>
            <a:r>
              <a:rPr lang="en-US" b="1" dirty="0" smtClean="0"/>
              <a:t>not</a:t>
            </a:r>
            <a:r>
              <a:rPr lang="en-US" dirty="0" smtClean="0"/>
              <a:t> been abandoned.</a:t>
            </a:r>
          </a:p>
        </p:txBody>
      </p:sp>
      <p:sp>
        <p:nvSpPr>
          <p:cNvPr id="8197" name="Line 8"/>
          <p:cNvSpPr>
            <a:spLocks noChangeShapeType="1"/>
          </p:cNvSpPr>
          <p:nvPr/>
        </p:nvSpPr>
        <p:spPr bwMode="auto">
          <a:xfrm flipH="1">
            <a:off x="6935788" y="2057400"/>
            <a:ext cx="1370012" cy="914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8" name="Line 9"/>
          <p:cNvSpPr>
            <a:spLocks noChangeShapeType="1"/>
          </p:cNvSpPr>
          <p:nvPr/>
        </p:nvSpPr>
        <p:spPr bwMode="auto">
          <a:xfrm flipH="1">
            <a:off x="7173913" y="2057400"/>
            <a:ext cx="1131887" cy="9525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9" name="Line 10"/>
          <p:cNvSpPr>
            <a:spLocks noChangeShapeType="1"/>
          </p:cNvSpPr>
          <p:nvPr/>
        </p:nvSpPr>
        <p:spPr bwMode="auto">
          <a:xfrm flipH="1">
            <a:off x="7478713" y="2057400"/>
            <a:ext cx="827087" cy="164623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0" name="Line 11"/>
          <p:cNvSpPr>
            <a:spLocks noChangeShapeType="1"/>
          </p:cNvSpPr>
          <p:nvPr/>
        </p:nvSpPr>
        <p:spPr bwMode="auto">
          <a:xfrm flipH="1">
            <a:off x="8153400" y="2057400"/>
            <a:ext cx="76200" cy="1905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1" name="Text Box 7"/>
          <p:cNvSpPr txBox="1">
            <a:spLocks noChangeArrowheads="1"/>
          </p:cNvSpPr>
          <p:nvPr/>
        </p:nvSpPr>
        <p:spPr bwMode="auto">
          <a:xfrm>
            <a:off x="6858000" y="1692275"/>
            <a:ext cx="2895600" cy="403225"/>
          </a:xfrm>
          <a:prstGeom prst="rect">
            <a:avLst/>
          </a:prstGeom>
          <a:solidFill>
            <a:schemeClr val="bg1"/>
          </a:solidFill>
          <a:ln w="63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2000"/>
              <a:t>Note overlapping claims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001712" y="504826"/>
            <a:ext cx="8775701" cy="836612"/>
          </a:xfrm>
        </p:spPr>
        <p:txBody>
          <a:bodyPr/>
          <a:lstStyle/>
          <a:p>
            <a:r>
              <a:rPr lang="en-US" b="1" dirty="0"/>
              <a:t>California Hate Groups: A Selection</a:t>
            </a:r>
            <a:endParaRPr lang="en-US" b="1" dirty="0" smtClean="0"/>
          </a:p>
        </p:txBody>
      </p:sp>
      <p:sp>
        <p:nvSpPr>
          <p:cNvPr id="63491" name="Rectangle 3"/>
          <p:cNvSpPr>
            <a:spLocks noGrp="1" noChangeArrowheads="1"/>
          </p:cNvSpPr>
          <p:nvPr>
            <p:ph type="body" sz="half" idx="1"/>
          </p:nvPr>
        </p:nvSpPr>
        <p:spPr>
          <a:xfrm>
            <a:off x="1001712" y="1493838"/>
            <a:ext cx="4419600" cy="5638800"/>
          </a:xfrm>
          <a:solidFill>
            <a:schemeClr val="bg1"/>
          </a:solidFill>
        </p:spPr>
        <p:txBody>
          <a:bodyPr>
            <a:normAutofit fontScale="77500" lnSpcReduction="20000"/>
          </a:bodyPr>
          <a:lstStyle/>
          <a:p>
            <a:pPr marL="533400" indent="-533400">
              <a:lnSpc>
                <a:spcPct val="85000"/>
              </a:lnSpc>
              <a:spcBef>
                <a:spcPct val="20000"/>
              </a:spcBef>
              <a:spcAft>
                <a:spcPct val="0"/>
              </a:spcAft>
              <a:buSzPct val="100000"/>
              <a:buFont typeface="Times New Roman" pitchFamily="18" charset="0"/>
              <a:buAutoNum type="arabicPeriod"/>
            </a:pPr>
            <a:r>
              <a:rPr lang="en-US" sz="1800" b="1" dirty="0"/>
              <a:t>American Aryan Reich</a:t>
            </a:r>
          </a:p>
          <a:p>
            <a:pPr marL="533400" indent="-533400">
              <a:lnSpc>
                <a:spcPct val="85000"/>
              </a:lnSpc>
              <a:spcBef>
                <a:spcPct val="20000"/>
              </a:spcBef>
              <a:spcAft>
                <a:spcPct val="0"/>
              </a:spcAft>
              <a:buSzPct val="100000"/>
              <a:buFont typeface="Times New Roman" pitchFamily="18" charset="0"/>
              <a:buAutoNum type="arabicPeriod"/>
            </a:pPr>
            <a:r>
              <a:rPr lang="en-US" sz="1800" b="1" dirty="0"/>
              <a:t>American Front</a:t>
            </a:r>
          </a:p>
          <a:p>
            <a:pPr marL="533400" indent="-533400">
              <a:lnSpc>
                <a:spcPct val="85000"/>
              </a:lnSpc>
              <a:spcBef>
                <a:spcPct val="20000"/>
              </a:spcBef>
              <a:spcAft>
                <a:spcPct val="0"/>
              </a:spcAft>
              <a:buSzPct val="100000"/>
              <a:buFont typeface="Times New Roman" pitchFamily="18" charset="0"/>
              <a:buAutoNum type="arabicPeriod"/>
            </a:pPr>
            <a:r>
              <a:rPr lang="en-US" sz="1800" b="1" dirty="0"/>
              <a:t>American National Socialist Party</a:t>
            </a:r>
          </a:p>
          <a:p>
            <a:pPr marL="533400" indent="-533400">
              <a:lnSpc>
                <a:spcPct val="85000"/>
              </a:lnSpc>
              <a:spcBef>
                <a:spcPct val="20000"/>
              </a:spcBef>
              <a:spcAft>
                <a:spcPct val="0"/>
              </a:spcAft>
              <a:buSzPct val="100000"/>
              <a:buFont typeface="Times New Roman" pitchFamily="18" charset="0"/>
              <a:buAutoNum type="arabicPeriod"/>
            </a:pPr>
            <a:r>
              <a:rPr lang="en-US" sz="1800" b="1" dirty="0"/>
              <a:t>American Nazi Party</a:t>
            </a:r>
          </a:p>
          <a:p>
            <a:pPr marL="533400" indent="-533400">
              <a:lnSpc>
                <a:spcPct val="85000"/>
              </a:lnSpc>
              <a:spcBef>
                <a:spcPct val="20000"/>
              </a:spcBef>
              <a:spcAft>
                <a:spcPct val="0"/>
              </a:spcAft>
              <a:buSzPct val="100000"/>
              <a:buFont typeface="Times New Roman" pitchFamily="18" charset="0"/>
              <a:buAutoNum type="arabicPeriod"/>
            </a:pPr>
            <a:r>
              <a:rPr lang="en-US" sz="1800" b="1" dirty="0"/>
              <a:t>American Patrol</a:t>
            </a:r>
          </a:p>
          <a:p>
            <a:pPr marL="533400" indent="-533400">
              <a:lnSpc>
                <a:spcPct val="85000"/>
              </a:lnSpc>
              <a:spcBef>
                <a:spcPct val="20000"/>
              </a:spcBef>
              <a:spcAft>
                <a:spcPct val="0"/>
              </a:spcAft>
              <a:buSzPct val="100000"/>
              <a:buFont typeface="Times New Roman" pitchFamily="18" charset="0"/>
              <a:buAutoNum type="arabicPeriod"/>
            </a:pPr>
            <a:r>
              <a:rPr lang="en-US" sz="1800" b="1" dirty="0"/>
              <a:t>American Third Position</a:t>
            </a:r>
          </a:p>
          <a:p>
            <a:pPr marL="533400" indent="-533400">
              <a:lnSpc>
                <a:spcPct val="85000"/>
              </a:lnSpc>
              <a:spcBef>
                <a:spcPct val="20000"/>
              </a:spcBef>
              <a:spcAft>
                <a:spcPct val="0"/>
              </a:spcAft>
              <a:buSzPct val="100000"/>
              <a:buFont typeface="Times New Roman" pitchFamily="18" charset="0"/>
              <a:buAutoNum type="arabicPeriod"/>
            </a:pPr>
            <a:r>
              <a:rPr lang="en-US" sz="1800" b="1" dirty="0"/>
              <a:t>Aryan Nations 88</a:t>
            </a:r>
          </a:p>
          <a:p>
            <a:pPr marL="533400" indent="-533400">
              <a:lnSpc>
                <a:spcPct val="85000"/>
              </a:lnSpc>
              <a:spcBef>
                <a:spcPct val="20000"/>
              </a:spcBef>
              <a:spcAft>
                <a:spcPct val="0"/>
              </a:spcAft>
              <a:buSzPct val="100000"/>
              <a:buFont typeface="Times New Roman" pitchFamily="18" charset="0"/>
              <a:buAutoNum type="arabicPeriod"/>
            </a:pPr>
            <a:r>
              <a:rPr lang="en-US" sz="1800" b="1" dirty="0"/>
              <a:t>Aryan Terror Brigade</a:t>
            </a:r>
          </a:p>
          <a:p>
            <a:pPr marL="533400" indent="-533400">
              <a:lnSpc>
                <a:spcPct val="85000"/>
              </a:lnSpc>
              <a:spcBef>
                <a:spcPct val="20000"/>
              </a:spcBef>
              <a:spcAft>
                <a:spcPct val="0"/>
              </a:spcAft>
              <a:buSzPct val="100000"/>
              <a:buFont typeface="Times New Roman" pitchFamily="18" charset="0"/>
              <a:buAutoNum type="arabicPeriod"/>
            </a:pPr>
            <a:r>
              <a:rPr lang="en-US" sz="1800" b="1" dirty="0"/>
              <a:t>As-</a:t>
            </a:r>
            <a:r>
              <a:rPr lang="en-US" sz="1800" b="1" dirty="0" err="1"/>
              <a:t>Sabiqun</a:t>
            </a:r>
            <a:endParaRPr lang="en-US" sz="1800" b="1" dirty="0"/>
          </a:p>
          <a:p>
            <a:pPr marL="533400" indent="-533400">
              <a:lnSpc>
                <a:spcPct val="85000"/>
              </a:lnSpc>
              <a:spcBef>
                <a:spcPct val="20000"/>
              </a:spcBef>
              <a:spcAft>
                <a:spcPct val="0"/>
              </a:spcAft>
              <a:buSzPct val="100000"/>
              <a:buFont typeface="Times New Roman" pitchFamily="18" charset="0"/>
              <a:buAutoNum type="arabicPeriod"/>
            </a:pPr>
            <a:r>
              <a:rPr lang="en-US" sz="1800" b="1" dirty="0"/>
              <a:t>Bare Naked Islam</a:t>
            </a:r>
          </a:p>
          <a:p>
            <a:pPr marL="533400" indent="-533400">
              <a:lnSpc>
                <a:spcPct val="85000"/>
              </a:lnSpc>
              <a:spcBef>
                <a:spcPct val="20000"/>
              </a:spcBef>
              <a:spcAft>
                <a:spcPct val="0"/>
              </a:spcAft>
              <a:buSzPct val="100000"/>
              <a:buFont typeface="Times New Roman" pitchFamily="18" charset="0"/>
              <a:buAutoNum type="arabicPeriod"/>
            </a:pPr>
            <a:r>
              <a:rPr lang="en-US" sz="1800" b="1" dirty="0"/>
              <a:t>Blood and </a:t>
            </a:r>
            <a:r>
              <a:rPr lang="en-US" sz="1800" b="1" dirty="0" err="1"/>
              <a:t>Honour</a:t>
            </a:r>
            <a:r>
              <a:rPr lang="en-US" sz="1800" b="1" dirty="0"/>
              <a:t> America Division</a:t>
            </a:r>
          </a:p>
          <a:p>
            <a:pPr marL="533400" indent="-533400">
              <a:lnSpc>
                <a:spcPct val="85000"/>
              </a:lnSpc>
              <a:spcBef>
                <a:spcPct val="20000"/>
              </a:spcBef>
              <a:spcAft>
                <a:spcPct val="0"/>
              </a:spcAft>
              <a:buSzPct val="100000"/>
              <a:buFont typeface="Times New Roman" pitchFamily="18" charset="0"/>
              <a:buAutoNum type="arabicPeriod"/>
            </a:pPr>
            <a:r>
              <a:rPr lang="en-US" sz="1800" b="1" dirty="0"/>
              <a:t>California Coalition for Immigration Reform</a:t>
            </a:r>
          </a:p>
          <a:p>
            <a:pPr marL="533400" indent="-533400">
              <a:lnSpc>
                <a:spcPct val="85000"/>
              </a:lnSpc>
              <a:spcBef>
                <a:spcPct val="20000"/>
              </a:spcBef>
              <a:spcAft>
                <a:spcPct val="0"/>
              </a:spcAft>
              <a:buSzPct val="100000"/>
              <a:buFont typeface="Times New Roman" pitchFamily="18" charset="0"/>
              <a:buAutoNum type="arabicPeriod"/>
            </a:pPr>
            <a:r>
              <a:rPr lang="en-US" sz="1800" b="1" dirty="0"/>
              <a:t>California Skinheads</a:t>
            </a:r>
          </a:p>
          <a:p>
            <a:pPr marL="533400" indent="-533400">
              <a:lnSpc>
                <a:spcPct val="85000"/>
              </a:lnSpc>
              <a:spcBef>
                <a:spcPct val="20000"/>
              </a:spcBef>
              <a:spcAft>
                <a:spcPct val="0"/>
              </a:spcAft>
              <a:buSzPct val="100000"/>
              <a:buFont typeface="Times New Roman" pitchFamily="18" charset="0"/>
              <a:buAutoNum type="arabicPeriod"/>
            </a:pPr>
            <a:r>
              <a:rPr lang="en-US" sz="1800" b="1" dirty="0"/>
              <a:t>Chalcedon Foundation</a:t>
            </a:r>
          </a:p>
          <a:p>
            <a:pPr marL="533400" indent="-533400">
              <a:lnSpc>
                <a:spcPct val="85000"/>
              </a:lnSpc>
              <a:spcBef>
                <a:spcPct val="20000"/>
              </a:spcBef>
              <a:spcAft>
                <a:spcPct val="0"/>
              </a:spcAft>
              <a:buSzPct val="100000"/>
              <a:buFont typeface="Times New Roman" pitchFamily="18" charset="0"/>
              <a:buAutoNum type="arabicPeriod"/>
            </a:pPr>
            <a:r>
              <a:rPr lang="en-US" sz="1800" b="1" dirty="0"/>
              <a:t>Chick Publications</a:t>
            </a:r>
          </a:p>
          <a:p>
            <a:pPr marL="533400" indent="-533400">
              <a:lnSpc>
                <a:spcPct val="85000"/>
              </a:lnSpc>
              <a:spcBef>
                <a:spcPct val="20000"/>
              </a:spcBef>
              <a:spcAft>
                <a:spcPct val="0"/>
              </a:spcAft>
              <a:buSzPct val="100000"/>
              <a:buFont typeface="Times New Roman" pitchFamily="18" charset="0"/>
              <a:buAutoNum type="arabicPeriod"/>
            </a:pPr>
            <a:r>
              <a:rPr lang="en-US" sz="1800" b="1" dirty="0"/>
              <a:t>Christian Anti-Defamation Commission</a:t>
            </a:r>
          </a:p>
          <a:p>
            <a:pPr marL="533400" indent="-533400">
              <a:lnSpc>
                <a:spcPct val="85000"/>
              </a:lnSpc>
              <a:spcBef>
                <a:spcPct val="20000"/>
              </a:spcBef>
              <a:spcAft>
                <a:spcPct val="0"/>
              </a:spcAft>
              <a:buSzPct val="100000"/>
              <a:buFont typeface="Times New Roman" pitchFamily="18" charset="0"/>
              <a:buAutoNum type="arabicPeriod"/>
            </a:pPr>
            <a:r>
              <a:rPr lang="en-US" sz="1800" b="1" dirty="0"/>
              <a:t>Christian Guardians</a:t>
            </a:r>
          </a:p>
          <a:p>
            <a:pPr marL="533400" indent="-533400">
              <a:lnSpc>
                <a:spcPct val="85000"/>
              </a:lnSpc>
              <a:spcBef>
                <a:spcPct val="20000"/>
              </a:spcBef>
              <a:spcAft>
                <a:spcPct val="0"/>
              </a:spcAft>
              <a:buSzPct val="100000"/>
              <a:buFont typeface="Times New Roman" pitchFamily="18" charset="0"/>
              <a:buAutoNum type="arabicPeriod"/>
            </a:pPr>
            <a:r>
              <a:rPr lang="en-US" sz="1800" b="1" dirty="0"/>
              <a:t>Concerned American Citizens</a:t>
            </a:r>
          </a:p>
          <a:p>
            <a:pPr marL="533400" indent="-533400">
              <a:lnSpc>
                <a:spcPct val="85000"/>
              </a:lnSpc>
              <a:spcBef>
                <a:spcPct val="20000"/>
              </a:spcBef>
              <a:spcAft>
                <a:spcPct val="0"/>
              </a:spcAft>
              <a:buSzPct val="100000"/>
              <a:buFont typeface="Times New Roman" pitchFamily="18" charset="0"/>
              <a:buAutoNum type="arabicPeriod"/>
            </a:pPr>
            <a:r>
              <a:rPr lang="en-US" sz="1800" b="1" dirty="0"/>
              <a:t>Concerned Citizens for the First Amendment</a:t>
            </a:r>
          </a:p>
          <a:p>
            <a:pPr marL="533400" indent="-533400">
              <a:lnSpc>
                <a:spcPct val="85000"/>
              </a:lnSpc>
              <a:spcBef>
                <a:spcPct val="20000"/>
              </a:spcBef>
              <a:spcAft>
                <a:spcPct val="0"/>
              </a:spcAft>
              <a:buSzPct val="100000"/>
              <a:buFont typeface="Times New Roman" pitchFamily="18" charset="0"/>
              <a:buAutoNum type="arabicPeriod"/>
            </a:pPr>
            <a:r>
              <a:rPr lang="en-US" sz="1800" b="1" dirty="0"/>
              <a:t>Council of Conservative Citizens</a:t>
            </a:r>
          </a:p>
          <a:p>
            <a:pPr marL="533400" indent="-533400">
              <a:lnSpc>
                <a:spcPct val="85000"/>
              </a:lnSpc>
              <a:spcBef>
                <a:spcPct val="20000"/>
              </a:spcBef>
              <a:spcAft>
                <a:spcPct val="0"/>
              </a:spcAft>
              <a:buSzPct val="100000"/>
              <a:buFont typeface="Times New Roman" pitchFamily="18" charset="0"/>
              <a:buAutoNum type="arabicPeriod"/>
            </a:pPr>
            <a:r>
              <a:rPr lang="en-US" sz="1800" b="1" dirty="0"/>
              <a:t>Counter-Currents Publishing</a:t>
            </a:r>
          </a:p>
          <a:p>
            <a:pPr marL="533400" indent="-533400">
              <a:lnSpc>
                <a:spcPct val="85000"/>
              </a:lnSpc>
              <a:spcBef>
                <a:spcPct val="20000"/>
              </a:spcBef>
              <a:spcAft>
                <a:spcPct val="0"/>
              </a:spcAft>
              <a:buSzPct val="100000"/>
              <a:buFont typeface="Times New Roman" pitchFamily="18" charset="0"/>
              <a:buAutoNum type="arabicPeriod"/>
            </a:pPr>
            <a:r>
              <a:rPr lang="en-US" sz="1800" b="1" dirty="0"/>
              <a:t>Creativity Alliance</a:t>
            </a:r>
          </a:p>
          <a:p>
            <a:pPr marL="533400" indent="-533400">
              <a:lnSpc>
                <a:spcPct val="85000"/>
              </a:lnSpc>
              <a:spcBef>
                <a:spcPct val="20000"/>
              </a:spcBef>
              <a:spcAft>
                <a:spcPct val="0"/>
              </a:spcAft>
              <a:buSzPct val="100000"/>
              <a:buFont typeface="Times New Roman" pitchFamily="18" charset="0"/>
              <a:buAutoNum type="arabicPeriod"/>
            </a:pPr>
            <a:r>
              <a:rPr lang="en-US" sz="1800" b="1" dirty="0"/>
              <a:t>Crew 38</a:t>
            </a:r>
          </a:p>
          <a:p>
            <a:pPr marL="533400" indent="-533400">
              <a:lnSpc>
                <a:spcPct val="85000"/>
              </a:lnSpc>
              <a:spcBef>
                <a:spcPct val="20000"/>
              </a:spcBef>
              <a:spcAft>
                <a:spcPct val="0"/>
              </a:spcAft>
              <a:buSzPct val="100000"/>
              <a:buFont typeface="Times New Roman" pitchFamily="18" charset="0"/>
              <a:buAutoNum type="arabicPeriod"/>
            </a:pPr>
            <a:r>
              <a:rPr lang="en-US" sz="1800" b="1" dirty="0"/>
              <a:t>Crusaders for Yahweh</a:t>
            </a:r>
          </a:p>
          <a:p>
            <a:pPr marL="533400" indent="-533400">
              <a:lnSpc>
                <a:spcPct val="85000"/>
              </a:lnSpc>
              <a:spcBef>
                <a:spcPct val="20000"/>
              </a:spcBef>
              <a:spcAft>
                <a:spcPct val="0"/>
              </a:spcAft>
              <a:buSzPct val="100000"/>
              <a:buFont typeface="Times New Roman" pitchFamily="18" charset="0"/>
              <a:buAutoNum type="arabicPeriod"/>
            </a:pPr>
            <a:r>
              <a:rPr lang="en-US" sz="1800" b="1" dirty="0"/>
              <a:t>DefendStudents.org</a:t>
            </a:r>
          </a:p>
          <a:p>
            <a:pPr marL="533400" indent="-533400">
              <a:lnSpc>
                <a:spcPct val="85000"/>
              </a:lnSpc>
              <a:spcBef>
                <a:spcPct val="20000"/>
              </a:spcBef>
              <a:spcAft>
                <a:spcPct val="0"/>
              </a:spcAft>
              <a:buSzPct val="100000"/>
              <a:buFont typeface="Times New Roman" pitchFamily="18" charset="0"/>
              <a:buAutoNum type="arabicPeriod"/>
            </a:pPr>
            <a:r>
              <a:rPr lang="en-US" sz="1800" b="1" dirty="0"/>
              <a:t>Escaping Islam</a:t>
            </a:r>
          </a:p>
          <a:p>
            <a:pPr marL="533400" indent="-533400">
              <a:lnSpc>
                <a:spcPct val="85000"/>
              </a:lnSpc>
              <a:spcBef>
                <a:spcPct val="20000"/>
              </a:spcBef>
              <a:spcAft>
                <a:spcPct val="0"/>
              </a:spcAft>
              <a:buSzPct val="100000"/>
              <a:buFont typeface="Times New Roman" pitchFamily="18" charset="0"/>
              <a:buAutoNum type="arabicPeriod"/>
            </a:pPr>
            <a:r>
              <a:rPr lang="en-US" sz="1800" b="1" dirty="0"/>
              <a:t>European Americans United</a:t>
            </a:r>
          </a:p>
          <a:p>
            <a:pPr marL="533400" indent="-533400">
              <a:lnSpc>
                <a:spcPct val="85000"/>
              </a:lnSpc>
              <a:spcBef>
                <a:spcPct val="20000"/>
              </a:spcBef>
              <a:spcAft>
                <a:spcPct val="0"/>
              </a:spcAft>
              <a:buSzPct val="100000"/>
              <a:buFont typeface="Times New Roman" pitchFamily="18" charset="0"/>
              <a:buAutoNum type="arabicPeriod"/>
            </a:pPr>
            <a:r>
              <a:rPr lang="en-US" sz="1800" b="1" dirty="0"/>
              <a:t>Get Some 88</a:t>
            </a:r>
          </a:p>
          <a:p>
            <a:pPr marL="533400" indent="-533400">
              <a:lnSpc>
                <a:spcPct val="85000"/>
              </a:lnSpc>
              <a:spcBef>
                <a:spcPct val="20000"/>
              </a:spcBef>
              <a:spcAft>
                <a:spcPct val="0"/>
              </a:spcAft>
              <a:buSzPct val="100000"/>
              <a:buFont typeface="Times New Roman" pitchFamily="18" charset="0"/>
              <a:buAutoNum type="arabicPeriod"/>
            </a:pPr>
            <a:r>
              <a:rPr lang="en-US" sz="1800" b="1" dirty="0"/>
              <a:t>Golden State Skinheads</a:t>
            </a:r>
          </a:p>
          <a:p>
            <a:pPr marL="533400" indent="-533400">
              <a:lnSpc>
                <a:spcPct val="85000"/>
              </a:lnSpc>
              <a:spcBef>
                <a:spcPct val="20000"/>
              </a:spcBef>
              <a:spcAft>
                <a:spcPct val="0"/>
              </a:spcAft>
              <a:buSzPct val="100000"/>
              <a:buFont typeface="Times New Roman" pitchFamily="18" charset="0"/>
              <a:buAutoNum type="arabicPeriod"/>
            </a:pPr>
            <a:r>
              <a:rPr lang="en-US" sz="1800" b="1" dirty="0"/>
              <a:t>Holy Nation of Odin</a:t>
            </a:r>
          </a:p>
          <a:p>
            <a:pPr marL="533400" indent="-533400">
              <a:lnSpc>
                <a:spcPct val="85000"/>
              </a:lnSpc>
              <a:spcBef>
                <a:spcPct val="20000"/>
              </a:spcBef>
              <a:spcAft>
                <a:spcPct val="0"/>
              </a:spcAft>
              <a:buSzPct val="100000"/>
              <a:buFont typeface="Times New Roman" pitchFamily="18" charset="0"/>
              <a:buAutoNum type="arabicPeriod"/>
            </a:pPr>
            <a:r>
              <a:rPr lang="en-US" sz="1800" b="1" dirty="0"/>
              <a:t>Inconvenient History</a:t>
            </a:r>
          </a:p>
        </p:txBody>
      </p:sp>
      <p:sp>
        <p:nvSpPr>
          <p:cNvPr id="63492" name="Rectangle 4"/>
          <p:cNvSpPr>
            <a:spLocks noGrp="1" noChangeArrowheads="1"/>
          </p:cNvSpPr>
          <p:nvPr>
            <p:ph type="body" sz="half" idx="2"/>
          </p:nvPr>
        </p:nvSpPr>
        <p:spPr>
          <a:xfrm>
            <a:off x="5425594" y="1493837"/>
            <a:ext cx="4267200" cy="5758061"/>
          </a:xfr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fontScale="77500" lnSpcReduction="20000"/>
          </a:bodyPr>
          <a:lstStyle/>
          <a:p>
            <a:pPr marL="533400" indent="-533400">
              <a:lnSpc>
                <a:spcPct val="85000"/>
              </a:lnSpc>
              <a:spcBef>
                <a:spcPct val="20000"/>
              </a:spcBef>
              <a:spcAft>
                <a:spcPct val="0"/>
              </a:spcAft>
              <a:buSzPct val="100000"/>
              <a:buFont typeface="+mj-lt"/>
              <a:buAutoNum type="arabicPeriod" startAt="32"/>
            </a:pPr>
            <a:r>
              <a:rPr lang="en-US" sz="1800" b="1" dirty="0"/>
              <a:t>Institute for Historical Review</a:t>
            </a:r>
          </a:p>
          <a:p>
            <a:pPr marL="533400" indent="-533400">
              <a:lnSpc>
                <a:spcPct val="85000"/>
              </a:lnSpc>
              <a:spcBef>
                <a:spcPct val="20000"/>
              </a:spcBef>
              <a:spcAft>
                <a:spcPct val="0"/>
              </a:spcAft>
              <a:buSzPct val="100000"/>
              <a:buFont typeface="+mj-lt"/>
              <a:buAutoNum type="arabicPeriod" startAt="32"/>
            </a:pPr>
            <a:r>
              <a:rPr lang="en-US" sz="1800" b="1" dirty="0"/>
              <a:t>Jewish Defense League</a:t>
            </a:r>
          </a:p>
          <a:p>
            <a:pPr marL="533400" indent="-533400">
              <a:lnSpc>
                <a:spcPct val="85000"/>
              </a:lnSpc>
              <a:spcBef>
                <a:spcPct val="20000"/>
              </a:spcBef>
              <a:spcAft>
                <a:spcPct val="0"/>
              </a:spcAft>
              <a:buSzPct val="100000"/>
              <a:buFont typeface="+mj-lt"/>
              <a:buAutoNum type="arabicPeriod" startAt="32"/>
            </a:pPr>
            <a:r>
              <a:rPr lang="en-US" sz="1800" b="1" dirty="0"/>
              <a:t>Jihad Watch</a:t>
            </a:r>
          </a:p>
          <a:p>
            <a:pPr marL="533400" indent="-533400">
              <a:lnSpc>
                <a:spcPct val="85000"/>
              </a:lnSpc>
              <a:spcBef>
                <a:spcPct val="20000"/>
              </a:spcBef>
              <a:spcAft>
                <a:spcPct val="0"/>
              </a:spcAft>
              <a:buSzPct val="100000"/>
              <a:buFont typeface="+mj-lt"/>
              <a:buAutoNum type="arabicPeriod" startAt="32"/>
            </a:pPr>
            <a:r>
              <a:rPr lang="en-US" sz="1800" b="1" dirty="0"/>
              <a:t>League of the South</a:t>
            </a:r>
          </a:p>
          <a:p>
            <a:pPr marL="533400" indent="-533400">
              <a:lnSpc>
                <a:spcPct val="85000"/>
              </a:lnSpc>
              <a:spcBef>
                <a:spcPct val="20000"/>
              </a:spcBef>
              <a:spcAft>
                <a:spcPct val="0"/>
              </a:spcAft>
              <a:buSzPct val="100000"/>
              <a:buFont typeface="+mj-lt"/>
              <a:buAutoNum type="arabicPeriod" startAt="32"/>
            </a:pPr>
            <a:r>
              <a:rPr lang="en-US" sz="1800" b="1" dirty="0"/>
              <a:t>Life Rune Industries</a:t>
            </a:r>
          </a:p>
          <a:p>
            <a:pPr marL="533400" indent="-533400">
              <a:lnSpc>
                <a:spcPct val="85000"/>
              </a:lnSpc>
              <a:spcBef>
                <a:spcPct val="20000"/>
              </a:spcBef>
              <a:spcAft>
                <a:spcPct val="0"/>
              </a:spcAft>
              <a:buSzPct val="100000"/>
              <a:buFont typeface="+mj-lt"/>
              <a:buAutoNum type="arabicPeriod" startAt="32"/>
            </a:pPr>
            <a:r>
              <a:rPr lang="en-US" sz="1800" b="1" dirty="0"/>
              <a:t>Masjid al Islam</a:t>
            </a:r>
          </a:p>
          <a:p>
            <a:pPr marL="533400" indent="-533400">
              <a:lnSpc>
                <a:spcPct val="85000"/>
              </a:lnSpc>
              <a:spcBef>
                <a:spcPct val="20000"/>
              </a:spcBef>
              <a:spcAft>
                <a:spcPct val="0"/>
              </a:spcAft>
              <a:buSzPct val="100000"/>
              <a:buFont typeface="+mj-lt"/>
              <a:buAutoNum type="arabicPeriod" startAt="32"/>
            </a:pPr>
            <a:r>
              <a:rPr lang="en-US" sz="1800" b="1" dirty="0"/>
              <a:t>Nation of Islam</a:t>
            </a:r>
          </a:p>
          <a:p>
            <a:pPr marL="533400" indent="-533400">
              <a:lnSpc>
                <a:spcPct val="85000"/>
              </a:lnSpc>
              <a:spcBef>
                <a:spcPct val="20000"/>
              </a:spcBef>
              <a:spcAft>
                <a:spcPct val="0"/>
              </a:spcAft>
              <a:buSzPct val="100000"/>
              <a:buFont typeface="+mj-lt"/>
              <a:buAutoNum type="arabicPeriod" startAt="32"/>
            </a:pPr>
            <a:r>
              <a:rPr lang="en-US" sz="1800" b="1" dirty="0"/>
              <a:t>National Alliance</a:t>
            </a:r>
          </a:p>
          <a:p>
            <a:pPr marL="533400" indent="-533400">
              <a:lnSpc>
                <a:spcPct val="85000"/>
              </a:lnSpc>
              <a:spcBef>
                <a:spcPct val="20000"/>
              </a:spcBef>
              <a:spcAft>
                <a:spcPct val="0"/>
              </a:spcAft>
              <a:buSzPct val="100000"/>
              <a:buFont typeface="+mj-lt"/>
              <a:buAutoNum type="arabicPeriod" startAt="32"/>
            </a:pPr>
            <a:r>
              <a:rPr lang="en-US" sz="1800" b="1" dirty="0"/>
              <a:t>National Black Foot Soldier Network</a:t>
            </a:r>
          </a:p>
          <a:p>
            <a:pPr marL="533400" indent="-533400">
              <a:lnSpc>
                <a:spcPct val="85000"/>
              </a:lnSpc>
              <a:spcBef>
                <a:spcPct val="20000"/>
              </a:spcBef>
              <a:spcAft>
                <a:spcPct val="0"/>
              </a:spcAft>
              <a:buSzPct val="100000"/>
              <a:buFont typeface="+mj-lt"/>
              <a:buAutoNum type="arabicPeriod" startAt="32"/>
            </a:pPr>
            <a:r>
              <a:rPr lang="en-US" sz="1800" b="1" dirty="0"/>
              <a:t>National Socialist Labor Party</a:t>
            </a:r>
          </a:p>
          <a:p>
            <a:pPr marL="533400" indent="-533400">
              <a:lnSpc>
                <a:spcPct val="85000"/>
              </a:lnSpc>
              <a:spcBef>
                <a:spcPct val="20000"/>
              </a:spcBef>
              <a:spcAft>
                <a:spcPct val="0"/>
              </a:spcAft>
              <a:buSzPct val="100000"/>
              <a:buFont typeface="+mj-lt"/>
              <a:buAutoNum type="arabicPeriod" startAt="32"/>
            </a:pPr>
            <a:r>
              <a:rPr lang="en-US" sz="1800" b="1" dirty="0"/>
              <a:t>National Socialist Movement</a:t>
            </a:r>
          </a:p>
          <a:p>
            <a:pPr marL="533400" indent="-533400">
              <a:lnSpc>
                <a:spcPct val="85000"/>
              </a:lnSpc>
              <a:spcBef>
                <a:spcPct val="20000"/>
              </a:spcBef>
              <a:spcAft>
                <a:spcPct val="0"/>
              </a:spcAft>
              <a:buSzPct val="100000"/>
              <a:buFont typeface="+mj-lt"/>
              <a:buAutoNum type="arabicPeriod" startAt="32"/>
            </a:pPr>
            <a:r>
              <a:rPr lang="en-US" sz="1800" b="1" dirty="0"/>
              <a:t>Noontide Press</a:t>
            </a:r>
          </a:p>
          <a:p>
            <a:pPr marL="533400" indent="-533400">
              <a:lnSpc>
                <a:spcPct val="85000"/>
              </a:lnSpc>
              <a:spcBef>
                <a:spcPct val="20000"/>
              </a:spcBef>
              <a:spcAft>
                <a:spcPct val="0"/>
              </a:spcAft>
              <a:buSzPct val="100000"/>
              <a:buFont typeface="+mj-lt"/>
              <a:buAutoNum type="arabicPeriod" startAt="32"/>
            </a:pPr>
            <a:r>
              <a:rPr lang="en-US" sz="1800" b="1" dirty="0"/>
              <a:t>Official Street Preachers</a:t>
            </a:r>
          </a:p>
          <a:p>
            <a:pPr marL="533400" indent="-533400">
              <a:lnSpc>
                <a:spcPct val="85000"/>
              </a:lnSpc>
              <a:spcBef>
                <a:spcPct val="20000"/>
              </a:spcBef>
              <a:spcAft>
                <a:spcPct val="0"/>
              </a:spcAft>
              <a:buSzPct val="100000"/>
              <a:buFont typeface="+mj-lt"/>
              <a:buAutoNum type="arabicPeriod" startAt="32"/>
            </a:pPr>
            <a:r>
              <a:rPr lang="en-US" sz="1800" b="1" dirty="0"/>
              <a:t>OMNI Christian Book Club</a:t>
            </a:r>
          </a:p>
          <a:p>
            <a:pPr marL="533400" indent="-533400">
              <a:lnSpc>
                <a:spcPct val="85000"/>
              </a:lnSpc>
              <a:spcBef>
                <a:spcPct val="20000"/>
              </a:spcBef>
              <a:spcAft>
                <a:spcPct val="0"/>
              </a:spcAft>
              <a:buSzPct val="100000"/>
              <a:buFont typeface="+mj-lt"/>
              <a:buAutoNum type="arabicPeriod" startAt="32"/>
            </a:pPr>
            <a:r>
              <a:rPr lang="en-US" sz="1800" b="1" dirty="0"/>
              <a:t>Save California</a:t>
            </a:r>
          </a:p>
          <a:p>
            <a:pPr marL="533400" indent="-533400">
              <a:lnSpc>
                <a:spcPct val="85000"/>
              </a:lnSpc>
              <a:spcBef>
                <a:spcPct val="20000"/>
              </a:spcBef>
              <a:spcAft>
                <a:spcPct val="0"/>
              </a:spcAft>
              <a:buSzPct val="100000"/>
              <a:buFont typeface="+mj-lt"/>
              <a:buAutoNum type="arabicPeriod" startAt="32"/>
            </a:pPr>
            <a:r>
              <a:rPr lang="en-US" sz="1800" b="1" dirty="0"/>
              <a:t>Save Our State</a:t>
            </a:r>
          </a:p>
          <a:p>
            <a:pPr marL="533400" indent="-533400">
              <a:lnSpc>
                <a:spcPct val="85000"/>
              </a:lnSpc>
              <a:spcBef>
                <a:spcPct val="20000"/>
              </a:spcBef>
              <a:spcAft>
                <a:spcPct val="0"/>
              </a:spcAft>
              <a:buSzPct val="100000"/>
              <a:buFont typeface="+mj-lt"/>
              <a:buAutoNum type="arabicPeriod" startAt="32"/>
            </a:pPr>
            <a:r>
              <a:rPr lang="en-US" sz="1800" b="1" dirty="0"/>
              <a:t>South Africa Project</a:t>
            </a:r>
          </a:p>
          <a:p>
            <a:pPr marL="533400" indent="-533400">
              <a:lnSpc>
                <a:spcPct val="85000"/>
              </a:lnSpc>
              <a:spcBef>
                <a:spcPct val="20000"/>
              </a:spcBef>
              <a:spcAft>
                <a:spcPct val="0"/>
              </a:spcAft>
              <a:buSzPct val="100000"/>
              <a:buFont typeface="+mj-lt"/>
              <a:buAutoNum type="arabicPeriod" startAt="32"/>
            </a:pPr>
            <a:r>
              <a:rPr lang="en-US" sz="1800" b="1" dirty="0"/>
              <a:t>Supreme White Alliance</a:t>
            </a:r>
          </a:p>
          <a:p>
            <a:pPr marL="533400" indent="-533400">
              <a:lnSpc>
                <a:spcPct val="85000"/>
              </a:lnSpc>
              <a:spcBef>
                <a:spcPct val="20000"/>
              </a:spcBef>
              <a:spcAft>
                <a:spcPct val="0"/>
              </a:spcAft>
              <a:buSzPct val="100000"/>
              <a:buFont typeface="+mj-lt"/>
              <a:buAutoNum type="arabicPeriod" startAt="32"/>
            </a:pPr>
            <a:r>
              <a:rPr lang="en-US" sz="1800" b="1" dirty="0"/>
              <a:t>Temple 88</a:t>
            </a:r>
          </a:p>
          <a:p>
            <a:pPr marL="533400" indent="-533400">
              <a:lnSpc>
                <a:spcPct val="85000"/>
              </a:lnSpc>
              <a:spcBef>
                <a:spcPct val="20000"/>
              </a:spcBef>
              <a:spcAft>
                <a:spcPct val="0"/>
              </a:spcAft>
              <a:buSzPct val="100000"/>
              <a:buFont typeface="+mj-lt"/>
              <a:buAutoNum type="arabicPeriod" startAt="32"/>
            </a:pPr>
            <a:r>
              <a:rPr lang="en-US" sz="1800" b="1" dirty="0"/>
              <a:t>The Church at Kaweah</a:t>
            </a:r>
          </a:p>
          <a:p>
            <a:pPr marL="533400" indent="-533400">
              <a:lnSpc>
                <a:spcPct val="85000"/>
              </a:lnSpc>
              <a:spcBef>
                <a:spcPct val="20000"/>
              </a:spcBef>
              <a:spcAft>
                <a:spcPct val="0"/>
              </a:spcAft>
              <a:buSzPct val="100000"/>
              <a:buFont typeface="+mj-lt"/>
              <a:buAutoNum type="arabicPeriod" startAt="32"/>
            </a:pPr>
            <a:r>
              <a:rPr lang="en-US" sz="1800" b="1" dirty="0"/>
              <a:t>Tony Alamo Christian Ministries</a:t>
            </a:r>
          </a:p>
          <a:p>
            <a:pPr marL="533400" indent="-533400">
              <a:lnSpc>
                <a:spcPct val="85000"/>
              </a:lnSpc>
              <a:spcBef>
                <a:spcPct val="20000"/>
              </a:spcBef>
              <a:spcAft>
                <a:spcPct val="0"/>
              </a:spcAft>
              <a:buSzPct val="100000"/>
              <a:buFont typeface="+mj-lt"/>
              <a:buAutoNum type="arabicPeriod" startAt="32"/>
            </a:pPr>
            <a:r>
              <a:rPr lang="en-US" sz="1800" b="1" dirty="0"/>
              <a:t>Tradition in Action</a:t>
            </a:r>
          </a:p>
          <a:p>
            <a:pPr marL="533400" indent="-533400">
              <a:lnSpc>
                <a:spcPct val="85000"/>
              </a:lnSpc>
              <a:spcBef>
                <a:spcPct val="20000"/>
              </a:spcBef>
              <a:spcAft>
                <a:spcPct val="0"/>
              </a:spcAft>
              <a:buSzPct val="100000"/>
              <a:buFont typeface="+mj-lt"/>
              <a:buAutoNum type="arabicPeriod" startAt="32"/>
            </a:pPr>
            <a:r>
              <a:rPr lang="en-US" sz="1800" b="1" dirty="0"/>
              <a:t>Traditional Values Coalition</a:t>
            </a:r>
          </a:p>
          <a:p>
            <a:pPr marL="533400" indent="-533400">
              <a:lnSpc>
                <a:spcPct val="85000"/>
              </a:lnSpc>
              <a:spcBef>
                <a:spcPct val="20000"/>
              </a:spcBef>
              <a:spcAft>
                <a:spcPct val="0"/>
              </a:spcAft>
              <a:buSzPct val="100000"/>
              <a:buFont typeface="+mj-lt"/>
              <a:buAutoNum type="arabicPeriod" startAt="32"/>
            </a:pPr>
            <a:r>
              <a:rPr lang="en-US" sz="1800" b="1" dirty="0"/>
              <a:t>Ku Klux Klan</a:t>
            </a:r>
          </a:p>
          <a:p>
            <a:pPr marL="533400" indent="-533400">
              <a:lnSpc>
                <a:spcPct val="85000"/>
              </a:lnSpc>
              <a:spcBef>
                <a:spcPct val="20000"/>
              </a:spcBef>
              <a:spcAft>
                <a:spcPct val="0"/>
              </a:spcAft>
              <a:buSzPct val="100000"/>
              <a:buFont typeface="+mj-lt"/>
              <a:buAutoNum type="arabicPeriod" startAt="32"/>
            </a:pPr>
            <a:r>
              <a:rPr lang="en-US" sz="1800" b="1" dirty="0"/>
              <a:t>United Society of Aryan Skinheads</a:t>
            </a:r>
          </a:p>
          <a:p>
            <a:pPr marL="533400" indent="-533400">
              <a:lnSpc>
                <a:spcPct val="85000"/>
              </a:lnSpc>
              <a:spcBef>
                <a:spcPct val="20000"/>
              </a:spcBef>
              <a:spcAft>
                <a:spcPct val="0"/>
              </a:spcAft>
              <a:buSzPct val="100000"/>
              <a:buFont typeface="+mj-lt"/>
              <a:buAutoNum type="arabicPeriod" startAt="32"/>
            </a:pPr>
            <a:r>
              <a:rPr lang="en-US" sz="1800" b="1" dirty="0"/>
              <a:t>United States Justice Foundation</a:t>
            </a:r>
          </a:p>
          <a:p>
            <a:pPr marL="533400" indent="-533400">
              <a:lnSpc>
                <a:spcPct val="85000"/>
              </a:lnSpc>
              <a:spcBef>
                <a:spcPct val="20000"/>
              </a:spcBef>
              <a:spcAft>
                <a:spcPct val="0"/>
              </a:spcAft>
              <a:buSzPct val="100000"/>
              <a:buFont typeface="+mj-lt"/>
              <a:buAutoNum type="arabicPeriod" startAt="32"/>
            </a:pPr>
            <a:r>
              <a:rPr lang="en-US" sz="1800" b="1" dirty="0"/>
              <a:t>Vinland Folk Resistance</a:t>
            </a:r>
          </a:p>
          <a:p>
            <a:pPr marL="533400" indent="-533400">
              <a:lnSpc>
                <a:spcPct val="85000"/>
              </a:lnSpc>
              <a:spcBef>
                <a:spcPct val="20000"/>
              </a:spcBef>
              <a:spcAft>
                <a:spcPct val="0"/>
              </a:spcAft>
              <a:buSzPct val="100000"/>
              <a:buFont typeface="+mj-lt"/>
              <a:buAutoNum type="arabicPeriod" startAt="32"/>
            </a:pPr>
            <a:r>
              <a:rPr lang="en-US" sz="1800" b="1" dirty="0"/>
              <a:t>Voice of Reason Broadcast Network</a:t>
            </a:r>
          </a:p>
          <a:p>
            <a:pPr marL="533400" indent="-533400">
              <a:lnSpc>
                <a:spcPct val="85000"/>
              </a:lnSpc>
              <a:spcBef>
                <a:spcPct val="20000"/>
              </a:spcBef>
              <a:spcAft>
                <a:spcPct val="0"/>
              </a:spcAft>
              <a:buSzPct val="100000"/>
              <a:buFont typeface="+mj-lt"/>
              <a:buAutoNum type="arabicPeriod" startAt="32"/>
            </a:pPr>
            <a:r>
              <a:rPr lang="en-US" sz="1800" b="1" dirty="0" err="1"/>
              <a:t>Volksfront</a:t>
            </a:r>
            <a:endParaRPr lang="en-US" sz="1800" b="1" dirty="0"/>
          </a:p>
          <a:p>
            <a:pPr marL="533400" indent="-533400">
              <a:lnSpc>
                <a:spcPct val="85000"/>
              </a:lnSpc>
              <a:spcBef>
                <a:spcPct val="20000"/>
              </a:spcBef>
              <a:spcAft>
                <a:spcPct val="0"/>
              </a:spcAft>
              <a:buSzPct val="100000"/>
              <a:buFont typeface="+mj-lt"/>
              <a:buAutoNum type="arabicPeriod" startAt="32"/>
            </a:pPr>
            <a:r>
              <a:rPr lang="en-US" sz="1800" b="1" dirty="0" err="1"/>
              <a:t>Voz</a:t>
            </a:r>
            <a:r>
              <a:rPr lang="en-US" sz="1800" b="1" dirty="0"/>
              <a:t> de </a:t>
            </a:r>
            <a:r>
              <a:rPr lang="en-US" sz="1800" b="1" dirty="0" err="1"/>
              <a:t>Aztlan</a:t>
            </a:r>
            <a:endParaRPr lang="en-US" sz="1800" b="1" dirty="0"/>
          </a:p>
          <a:p>
            <a:pPr marL="533400" indent="-533400">
              <a:lnSpc>
                <a:spcPct val="85000"/>
              </a:lnSpc>
              <a:spcBef>
                <a:spcPct val="20000"/>
              </a:spcBef>
              <a:spcAft>
                <a:spcPct val="0"/>
              </a:spcAft>
              <a:buSzPct val="100000"/>
              <a:buFont typeface="+mj-lt"/>
              <a:buAutoNum type="arabicPeriod" startAt="32"/>
            </a:pPr>
            <a:r>
              <a:rPr lang="en-US" sz="1800" b="1" dirty="0"/>
              <a:t>Western </a:t>
            </a:r>
            <a:r>
              <a:rPr lang="en-US" sz="1800" b="1" dirty="0" err="1"/>
              <a:t>Hammerskins</a:t>
            </a:r>
            <a:endParaRPr lang="en-US" sz="1800" b="1" dirty="0"/>
          </a:p>
        </p:txBody>
      </p:sp>
      <p:sp>
        <p:nvSpPr>
          <p:cNvPr id="63493" name="Text Box 5"/>
          <p:cNvSpPr txBox="1">
            <a:spLocks noChangeArrowheads="1"/>
          </p:cNvSpPr>
          <p:nvPr/>
        </p:nvSpPr>
        <p:spPr bwMode="auto">
          <a:xfrm>
            <a:off x="5322656" y="7251898"/>
            <a:ext cx="4757969"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i="1" dirty="0"/>
              <a:t>Source: http://www.splcenter.org/get-informed/hate-map#s=CA</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z="5400" b="1" smtClean="0"/>
              <a:t>State-Sponsored Terrorism</a:t>
            </a:r>
          </a:p>
        </p:txBody>
      </p:sp>
      <p:sp>
        <p:nvSpPr>
          <p:cNvPr id="64515" name="Rectangle 3"/>
          <p:cNvSpPr>
            <a:spLocks noGrp="1" noChangeArrowheads="1"/>
          </p:cNvSpPr>
          <p:nvPr>
            <p:ph type="body" idx="1"/>
          </p:nvPr>
        </p:nvSpPr>
        <p:spPr>
          <a:xfrm>
            <a:off x="609600" y="2133600"/>
            <a:ext cx="9296400" cy="4876800"/>
          </a:xfrm>
        </p:spPr>
        <p:txBody>
          <a:bodyPr/>
          <a:lstStyle/>
          <a:p>
            <a:pPr>
              <a:lnSpc>
                <a:spcPct val="85000"/>
              </a:lnSpc>
            </a:pPr>
            <a:r>
              <a:rPr lang="en-US" sz="2800" dirty="0" smtClean="0"/>
              <a:t>Historically, many States have used "volunteers" and "irregular combatants," in wars, including privateers (a kind of state-sanctioned pirate) and guerillas.</a:t>
            </a:r>
          </a:p>
          <a:p>
            <a:pPr>
              <a:lnSpc>
                <a:spcPct val="85000"/>
              </a:lnSpc>
            </a:pPr>
            <a:r>
              <a:rPr lang="en-US" sz="2800" dirty="0" smtClean="0"/>
              <a:t>States sponsor terrorism and terrorist organizations in several ways:</a:t>
            </a:r>
          </a:p>
          <a:p>
            <a:pPr lvl="1">
              <a:lnSpc>
                <a:spcPct val="85000"/>
              </a:lnSpc>
            </a:pPr>
            <a:r>
              <a:rPr lang="en-US" sz="2400" b="1" dirty="0" smtClean="0"/>
              <a:t>Sanctuary</a:t>
            </a:r>
            <a:r>
              <a:rPr lang="en-US" sz="2400" dirty="0" smtClean="0"/>
              <a:t> – providing a safe haven or base of operations for terrorists.</a:t>
            </a:r>
          </a:p>
          <a:p>
            <a:pPr lvl="1">
              <a:lnSpc>
                <a:spcPct val="85000"/>
              </a:lnSpc>
            </a:pPr>
            <a:r>
              <a:rPr lang="en-US" sz="2400" b="1" dirty="0" smtClean="0"/>
              <a:t>Supplies</a:t>
            </a:r>
            <a:r>
              <a:rPr lang="en-US" sz="2400" dirty="0" smtClean="0"/>
              <a:t> – giving aid, either in the form of money, or weapons.</a:t>
            </a:r>
          </a:p>
          <a:p>
            <a:pPr lvl="1">
              <a:lnSpc>
                <a:spcPct val="85000"/>
              </a:lnSpc>
            </a:pPr>
            <a:r>
              <a:rPr lang="en-US" sz="2400" b="1" dirty="0" smtClean="0"/>
              <a:t>Services</a:t>
            </a:r>
            <a:r>
              <a:rPr lang="en-US" sz="2400" dirty="0" smtClean="0"/>
              <a:t>– providing intelligence, helping to plan terrorist actions.</a:t>
            </a:r>
          </a:p>
          <a:p>
            <a:pPr>
              <a:lnSpc>
                <a:spcPct val="85000"/>
              </a:lnSpc>
            </a:pPr>
            <a:r>
              <a:rPr lang="en-US" sz="2800" dirty="0" smtClean="0"/>
              <a:t>The US Department of State today lists four countries as State Sponsors of Terrorism: Cuba, Iran, Sudan and Syria.</a:t>
            </a:r>
          </a:p>
        </p:txBody>
      </p:sp>
      <p:sp>
        <p:nvSpPr>
          <p:cNvPr id="64516" name="Text Box 4"/>
          <p:cNvSpPr txBox="1">
            <a:spLocks noChangeArrowheads="1"/>
          </p:cNvSpPr>
          <p:nvPr/>
        </p:nvSpPr>
        <p:spPr bwMode="auto">
          <a:xfrm>
            <a:off x="5927725" y="6829425"/>
            <a:ext cx="4152900" cy="7302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i="1"/>
              <a:t>Sources: http://www.state.gov/s/ct/c14151.htm;</a:t>
            </a:r>
          </a:p>
          <a:p>
            <a:r>
              <a:rPr lang="en-US" sz="1400" i="1"/>
              <a:t> http://www.state.gov/s/ct/rls/pgtrpt/2003/31644.htm;</a:t>
            </a:r>
          </a:p>
          <a:p>
            <a:r>
              <a:rPr lang="en-US" sz="1400" i="1"/>
              <a:t>http://www.artsandopinion.com/2004_v3_n1/lieber.htm</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b="1" dirty="0" smtClean="0"/>
              <a:t>"But I </a:t>
            </a:r>
            <a:r>
              <a:rPr lang="en-US" b="1" i="1" dirty="0" smtClean="0"/>
              <a:t>HATE</a:t>
            </a:r>
            <a:r>
              <a:rPr lang="en-US" b="1" dirty="0" smtClean="0"/>
              <a:t> Politics!"</a:t>
            </a:r>
          </a:p>
        </p:txBody>
      </p:sp>
      <p:sp>
        <p:nvSpPr>
          <p:cNvPr id="65539" name="Rectangle 3"/>
          <p:cNvSpPr>
            <a:spLocks noGrp="1" noChangeArrowheads="1"/>
          </p:cNvSpPr>
          <p:nvPr>
            <p:ph type="body" idx="1"/>
          </p:nvPr>
        </p:nvSpPr>
        <p:spPr>
          <a:xfrm>
            <a:off x="533400" y="2057400"/>
            <a:ext cx="9296400" cy="5224463"/>
          </a:xfrm>
        </p:spPr>
        <p:txBody>
          <a:bodyPr/>
          <a:lstStyle/>
          <a:p>
            <a:pPr>
              <a:lnSpc>
                <a:spcPct val="90000"/>
              </a:lnSpc>
            </a:pPr>
            <a:r>
              <a:rPr lang="en-US" sz="2800" dirty="0" smtClean="0"/>
              <a:t>"Politics is not a picture on a wall or a television sitcom you can decide you don't much care for. Is the person who prescribes your eyeglasses qualified to do so? How deep will you be buried when you die? What textbooks are your children learning from at school? What will happen if you become seriously ill? Is the meat you're eating tainted? Will you be able to afford to go to college or to send your kids? Would you like a vacation? Expect to retire before you die? Can you find a job? Drive a car? Afford insurance? Is your credit card company or your banker or your broker ripping you off? It's all politics, Bubba. </a:t>
            </a:r>
            <a:r>
              <a:rPr lang="en-US" sz="2800" b="1" dirty="0" smtClean="0"/>
              <a:t>You don't get to opt out for lack of interest</a:t>
            </a:r>
            <a:r>
              <a:rPr lang="en-US" sz="2800" dirty="0" smtClean="0"/>
              <a:t>."  </a:t>
            </a:r>
          </a:p>
          <a:p>
            <a:pPr algn="r">
              <a:lnSpc>
                <a:spcPct val="90000"/>
              </a:lnSpc>
              <a:buFont typeface="Times New Roman" pitchFamily="18" charset="0"/>
              <a:buNone/>
            </a:pPr>
            <a:r>
              <a:rPr lang="en-US" sz="1600" i="1" dirty="0" smtClean="0"/>
              <a:t>"What Difference Does it Make?" </a:t>
            </a:r>
            <a:r>
              <a:rPr lang="en-US" sz="1600" dirty="0" smtClean="0"/>
              <a:t>Molly </a:t>
            </a:r>
            <a:r>
              <a:rPr lang="en-US" sz="1600" dirty="0" err="1" smtClean="0"/>
              <a:t>Ivins</a:t>
            </a:r>
            <a:r>
              <a:rPr lang="en-US" sz="1600" dirty="0" smtClean="0"/>
              <a:t> October 29</a:t>
            </a:r>
            <a:r>
              <a:rPr lang="en-US" sz="1600" baseline="30000" dirty="0" smtClean="0"/>
              <a:t>th</a:t>
            </a:r>
            <a:r>
              <a:rPr lang="en-US" sz="1600" dirty="0" smtClean="0"/>
              <a:t>, 2002 (http://www.sacbee.com/content/opinion/national/ivins/story/4987177p-5996343c.html)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Claims to the Arctic</a:t>
            </a:r>
            <a:endParaRPr lang="en-US" b="1" dirty="0"/>
          </a:p>
        </p:txBody>
      </p:sp>
      <p:sp>
        <p:nvSpPr>
          <p:cNvPr id="3" name="Content Placeholder 2"/>
          <p:cNvSpPr>
            <a:spLocks noGrp="1"/>
          </p:cNvSpPr>
          <p:nvPr>
            <p:ph sz="half" idx="1"/>
          </p:nvPr>
        </p:nvSpPr>
        <p:spPr>
          <a:xfrm>
            <a:off x="849313" y="2179638"/>
            <a:ext cx="4433888" cy="4624387"/>
          </a:xfrm>
        </p:spPr>
        <p:txBody>
          <a:bodyPr>
            <a:normAutofit lnSpcReduction="10000"/>
          </a:bodyPr>
          <a:lstStyle/>
          <a:p>
            <a:r>
              <a:rPr lang="en-US" dirty="0" smtClean="0"/>
              <a:t>Oil </a:t>
            </a:r>
            <a:r>
              <a:rPr lang="en-US" dirty="0"/>
              <a:t>and natural gas, as well as coal, copper, gold, iron, nickel, tungsten, </a:t>
            </a:r>
            <a:r>
              <a:rPr lang="en-US" dirty="0" smtClean="0"/>
              <a:t>uranium</a:t>
            </a:r>
            <a:r>
              <a:rPr lang="en-US" dirty="0"/>
              <a:t> </a:t>
            </a:r>
            <a:r>
              <a:rPr lang="en-US" dirty="0" smtClean="0"/>
              <a:t>are all found in the Arctic.</a:t>
            </a:r>
          </a:p>
          <a:p>
            <a:r>
              <a:rPr lang="en-US" dirty="0" smtClean="0"/>
              <a:t>As technology and climate change make this area more accessible, more nations are trying to assert their claims to the region (including offshore regions).</a:t>
            </a:r>
            <a:endParaRPr lang="en-US" dirty="0"/>
          </a:p>
        </p:txBody>
      </p:sp>
      <p:pic>
        <p:nvPicPr>
          <p:cNvPr id="358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3366" y="2179637"/>
            <a:ext cx="1329909" cy="1943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7474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5400" b="1" smtClean="0"/>
              <a:t>The Rise of States</a:t>
            </a:r>
          </a:p>
        </p:txBody>
      </p:sp>
      <p:sp>
        <p:nvSpPr>
          <p:cNvPr id="9219" name="Rectangle 3"/>
          <p:cNvSpPr>
            <a:spLocks noGrp="1" noChangeArrowheads="1"/>
          </p:cNvSpPr>
          <p:nvPr>
            <p:ph type="body" idx="1"/>
          </p:nvPr>
        </p:nvSpPr>
        <p:spPr>
          <a:xfrm>
            <a:off x="762000" y="2057400"/>
            <a:ext cx="9318625" cy="5224463"/>
          </a:xfrm>
        </p:spPr>
        <p:txBody>
          <a:bodyPr/>
          <a:lstStyle/>
          <a:p>
            <a:pPr>
              <a:lnSpc>
                <a:spcPct val="90000"/>
              </a:lnSpc>
            </a:pPr>
            <a:r>
              <a:rPr lang="en-US" b="1" dirty="0" smtClean="0"/>
              <a:t>Nations</a:t>
            </a:r>
            <a:r>
              <a:rPr lang="en-US" dirty="0" smtClean="0"/>
              <a:t> have existed from time immemorial.</a:t>
            </a:r>
          </a:p>
          <a:p>
            <a:pPr>
              <a:lnSpc>
                <a:spcPct val="90000"/>
              </a:lnSpc>
            </a:pPr>
            <a:r>
              <a:rPr lang="en-US" b="1" dirty="0" smtClean="0"/>
              <a:t>States</a:t>
            </a:r>
            <a:r>
              <a:rPr lang="en-US" dirty="0" smtClean="0"/>
              <a:t>, in some sense at least, have existed for thousands of years.</a:t>
            </a:r>
          </a:p>
          <a:p>
            <a:pPr lvl="1">
              <a:lnSpc>
                <a:spcPct val="90000"/>
              </a:lnSpc>
            </a:pPr>
            <a:r>
              <a:rPr lang="en-US" dirty="0" smtClean="0"/>
              <a:t>"City-States" in Mesopotamia and Greece.</a:t>
            </a:r>
          </a:p>
          <a:p>
            <a:pPr lvl="1">
              <a:lnSpc>
                <a:spcPct val="90000"/>
              </a:lnSpc>
            </a:pPr>
            <a:r>
              <a:rPr lang="en-US" dirty="0" smtClean="0"/>
              <a:t>Early political empires (Agade, Egypt, Zhou, Rome, etc.)</a:t>
            </a:r>
          </a:p>
          <a:p>
            <a:pPr>
              <a:lnSpc>
                <a:spcPct val="90000"/>
              </a:lnSpc>
            </a:pPr>
            <a:r>
              <a:rPr lang="en-US" dirty="0" smtClean="0"/>
              <a:t>The modern concept of the nation-state only dates back to Europe in the 17</a:t>
            </a:r>
            <a:r>
              <a:rPr lang="en-US" baseline="30000" dirty="0" smtClean="0"/>
              <a:t>th</a:t>
            </a:r>
            <a:r>
              <a:rPr lang="en-US" dirty="0" smtClean="0"/>
              <a:t>-19</a:t>
            </a:r>
            <a:r>
              <a:rPr lang="en-US" baseline="30000" dirty="0" smtClean="0"/>
              <a:t>th</a:t>
            </a:r>
            <a:r>
              <a:rPr lang="en-US" dirty="0" smtClean="0"/>
              <a:t> centuries.</a:t>
            </a:r>
          </a:p>
          <a:p>
            <a:pPr>
              <a:lnSpc>
                <a:spcPct val="90000"/>
              </a:lnSpc>
            </a:pPr>
            <a:r>
              <a:rPr lang="en-US" dirty="0" smtClean="0"/>
              <a:t>As recently as 1950 there were only about 50 internationally recognized independent countries; now there are nearly 200 (and more may be coming!)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4370</TotalTime>
  <Words>4511</Words>
  <Application>Microsoft Office PowerPoint</Application>
  <PresentationFormat>Custom</PresentationFormat>
  <Paragraphs>483</Paragraphs>
  <Slides>72</Slides>
  <Notes>8</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Default Design</vt:lpstr>
      <vt:lpstr>Political Geography</vt:lpstr>
      <vt:lpstr>Definitions: "States" &amp; "States"</vt:lpstr>
      <vt:lpstr>Definitions: "Nations" &amp; "Nation-States"</vt:lpstr>
      <vt:lpstr>Variations on "Nation" &amp; "State"</vt:lpstr>
      <vt:lpstr>Defining States: Problems</vt:lpstr>
      <vt:lpstr>Western Sahara’s Wall</vt:lpstr>
      <vt:lpstr>The World is Almost All States</vt:lpstr>
      <vt:lpstr>Claims to the Arctic</vt:lpstr>
      <vt:lpstr>The Rise of States</vt:lpstr>
      <vt:lpstr>Colonies</vt:lpstr>
      <vt:lpstr>The Colonial World, 1914</vt:lpstr>
      <vt:lpstr>Africa: 1939 vs. 2010</vt:lpstr>
      <vt:lpstr>Colonies &amp; Possessions Today</vt:lpstr>
      <vt:lpstr>Physical Characteristics of States</vt:lpstr>
      <vt:lpstr>Shapes of States</vt:lpstr>
      <vt:lpstr>Enclaves &amp; Perforations:  The Fergana Valley</vt:lpstr>
      <vt:lpstr>Fergana Valley:  Perforations &amp; Enclaves</vt:lpstr>
      <vt:lpstr>Landlocked States</vt:lpstr>
      <vt:lpstr>Boundaries</vt:lpstr>
      <vt:lpstr>Frontiers</vt:lpstr>
      <vt:lpstr>Physical Boundaries</vt:lpstr>
      <vt:lpstr>Problems With Physical Boundaries</vt:lpstr>
      <vt:lpstr>UN Convention on the Law of the Sea</vt:lpstr>
      <vt:lpstr>Cultural Boundaries</vt:lpstr>
      <vt:lpstr>An Ethnic Boundary: Cyprus</vt:lpstr>
      <vt:lpstr>Irredentism</vt:lpstr>
      <vt:lpstr>Other Kinds of Boundaries?</vt:lpstr>
      <vt:lpstr>A Relict Boundary: Hadrian’s Wall</vt:lpstr>
      <vt:lpstr>Buffers</vt:lpstr>
      <vt:lpstr>Democratic, Autocratic and “Anocratic” States</vt:lpstr>
      <vt:lpstr>Internal Organization of States</vt:lpstr>
      <vt:lpstr>Federal &amp; Unitary States</vt:lpstr>
      <vt:lpstr>US Constitutional Limits on  Federal Power</vt:lpstr>
      <vt:lpstr>US Constitutional Limits on  State Power</vt:lpstr>
      <vt:lpstr>Electoral Geography</vt:lpstr>
      <vt:lpstr>Being "Fair"</vt:lpstr>
      <vt:lpstr>The Gerrymander</vt:lpstr>
      <vt:lpstr>Racial Gerrymandering</vt:lpstr>
      <vt:lpstr>2010 North Carolina  Congressional Districts</vt:lpstr>
      <vt:lpstr>Gerrymander Species</vt:lpstr>
      <vt:lpstr>Cracking, Packing and Stacking</vt:lpstr>
      <vt:lpstr>But Are All Funny-Looking Districts  Gerrymanders?</vt:lpstr>
      <vt:lpstr>Not Gerrymanders</vt:lpstr>
      <vt:lpstr>Not Gerrymanders?!?</vt:lpstr>
      <vt:lpstr>California’s Congressional Districts</vt:lpstr>
      <vt:lpstr>San Diego’s Congressional Districts</vt:lpstr>
      <vt:lpstr>Texas’s Reapportionment:  2001 vs. 2003</vt:lpstr>
      <vt:lpstr>Focus on Texas’ 25th District </vt:lpstr>
      <vt:lpstr>The 2012 Presidential Election:  by State &amp; by County</vt:lpstr>
      <vt:lpstr>The 2012 Presidential Election:  State Population Cartogram</vt:lpstr>
      <vt:lpstr>The 2012 Presidential Election:  Electoral College Cartogram</vt:lpstr>
      <vt:lpstr>How the 2012 Press Saw the Electoral College</vt:lpstr>
      <vt:lpstr>The 2012 Presidential Election:  The "Purple County" Analysis</vt:lpstr>
      <vt:lpstr>"Fairness" &amp; the Electoral College</vt:lpstr>
      <vt:lpstr>"Fairness" &amp; Congressional Representation: Ohio 2012</vt:lpstr>
      <vt:lpstr>“How a Bill Becomes a Law”</vt:lpstr>
      <vt:lpstr>International Cooperation</vt:lpstr>
      <vt:lpstr>Regional Alliances: Examples</vt:lpstr>
      <vt:lpstr>The European Union &amp; The Eurozone: Monetary Alliance within an Alliance</vt:lpstr>
      <vt:lpstr>Global Alliances</vt:lpstr>
      <vt:lpstr>The UN Today</vt:lpstr>
      <vt:lpstr>The UN Charter</vt:lpstr>
      <vt:lpstr>Unrecognized Countries</vt:lpstr>
      <vt:lpstr>Geopolitics</vt:lpstr>
      <vt:lpstr>Heartland &amp; Rimland</vt:lpstr>
      <vt:lpstr>Terrorism</vt:lpstr>
      <vt:lpstr>Individual Terrorists:  Foreign Terrorist Organizations</vt:lpstr>
      <vt:lpstr>US Designated FTOs 2012</vt:lpstr>
      <vt:lpstr>Individual Terrorists: US Domestic Terrorists</vt:lpstr>
      <vt:lpstr>California Hate Groups: A Selection</vt:lpstr>
      <vt:lpstr>State-Sponsored Terrorism</vt:lpstr>
      <vt:lpstr>"But I HATE Politics!"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the Company</dc:title>
  <dc:creator>Alan Osborn</dc:creator>
  <dc:description>Introduce your company...</dc:description>
  <cp:lastModifiedBy>Christopher J Salamone</cp:lastModifiedBy>
  <cp:revision>206</cp:revision>
  <cp:lastPrinted>2012-11-14T07:19:46Z</cp:lastPrinted>
  <dcterms:created xsi:type="dcterms:W3CDTF">2001-03-29T04:44:45Z</dcterms:created>
  <dcterms:modified xsi:type="dcterms:W3CDTF">2014-01-24T12:33:50Z</dcterms:modified>
</cp:coreProperties>
</file>