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7" r:id="rId9"/>
    <p:sldId id="288" r:id="rId10"/>
    <p:sldId id="270" r:id="rId11"/>
    <p:sldId id="291" r:id="rId12"/>
    <p:sldId id="286" r:id="rId13"/>
    <p:sldId id="287" r:id="rId14"/>
    <p:sldId id="285" r:id="rId15"/>
    <p:sldId id="289" r:id="rId16"/>
    <p:sldId id="290" r:id="rId17"/>
    <p:sldId id="262" r:id="rId18"/>
    <p:sldId id="263" r:id="rId19"/>
    <p:sldId id="283" r:id="rId20"/>
    <p:sldId id="307" r:id="rId21"/>
    <p:sldId id="264" r:id="rId22"/>
    <p:sldId id="273" r:id="rId23"/>
    <p:sldId id="279" r:id="rId24"/>
    <p:sldId id="265" r:id="rId25"/>
    <p:sldId id="281" r:id="rId26"/>
    <p:sldId id="284" r:id="rId27"/>
    <p:sldId id="266" r:id="rId28"/>
    <p:sldId id="274" r:id="rId29"/>
    <p:sldId id="275" r:id="rId30"/>
    <p:sldId id="277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80" d="100"/>
          <a:sy n="80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effectLst/>
              </a:defRPr>
            </a:lvl1pPr>
          </a:lstStyle>
          <a:p>
            <a:pPr>
              <a:defRPr/>
            </a:pPr>
            <a:fld id="{69241C78-A1E9-41E1-925C-95597BA55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855BB02-D3C6-4E2C-A5B4-C20381D22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0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BB02-D3C6-4E2C-A5B4-C20381D22F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BB02-D3C6-4E2C-A5B4-C20381D22F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3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buildings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905000"/>
            <a:ext cx="7772400" cy="1143000"/>
          </a:xfrm>
        </p:spPr>
        <p:txBody>
          <a:bodyPr anchor="b"/>
          <a:lstStyle>
            <a:lvl1pPr algn="l"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048000"/>
            <a:ext cx="6400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 wrap="square"/>
          <a:lstStyle>
            <a:lvl1pPr eaLnBrk="1" hangingPunct="1">
              <a:defRPr sz="1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553200"/>
            <a:ext cx="1905000" cy="304800"/>
          </a:xfrm>
        </p:spPr>
        <p:txBody>
          <a:bodyPr wrap="square"/>
          <a:lstStyle>
            <a:lvl1pPr eaLnBrk="1" hangingPunct="1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0F56C6-BC98-4EEB-958C-5364F975E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C4E5-20DA-4D4D-810E-5B5F540A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BD5E-EEA6-4ACE-84F8-8E1858798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3770-9BFF-457B-AA81-4683AF21F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9063-2B8A-49EF-8B71-168CEE22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5217-849A-427F-8C74-C8CEBA61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C733-1D16-497D-BE8D-E394A16A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8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5169-C21A-4AF6-81F2-6948010ED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F316-9316-400C-99E5-6D5F7C246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948E-E560-4DB4-97CE-8DD5F10D2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36CD-CF4C-46BB-9146-EB2420CF8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buildings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©2006 A.R. Osborn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2F50A81-5042-48A3-8175-A9307FBD6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l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Monotype Sorts" pitchFamily="2" charset="2"/>
        <a:buChar char="l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b="1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9D3FE6-6C8E-424C-83D2-4B0C1340FDE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9600" smtClean="0"/>
              <a:t>Industry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885" y="3810000"/>
            <a:ext cx="7354435" cy="2057400"/>
          </a:xfrm>
          <a:noFill/>
        </p:spPr>
        <p:txBody>
          <a:bodyPr/>
          <a:lstStyle/>
          <a:p>
            <a:pPr>
              <a:buFont typeface="Monotype Sorts" pitchFamily="2" charset="2"/>
              <a:buChar char="l"/>
            </a:pPr>
            <a:r>
              <a:rPr lang="en-US" dirty="0" smtClean="0"/>
              <a:t> The Industrial Revolution</a:t>
            </a:r>
          </a:p>
          <a:p>
            <a:pPr>
              <a:buFont typeface="Monotype Sorts" pitchFamily="2" charset="2"/>
              <a:buChar char="l"/>
            </a:pPr>
            <a:r>
              <a:rPr lang="en-US" dirty="0" smtClean="0"/>
              <a:t> Distribution of Modern Manufacturing</a:t>
            </a:r>
          </a:p>
          <a:p>
            <a:pPr>
              <a:buFont typeface="Monotype Sorts" pitchFamily="2" charset="2"/>
              <a:buChar char="l"/>
            </a:pPr>
            <a:r>
              <a:rPr lang="en-US" dirty="0" smtClean="0"/>
              <a:t> Industrial Location</a:t>
            </a:r>
          </a:p>
          <a:p>
            <a:pPr>
              <a:buFont typeface="Monotype Sorts" pitchFamily="2" charset="2"/>
              <a:buChar char="l"/>
            </a:pPr>
            <a:r>
              <a:rPr lang="en-US" dirty="0" smtClean="0"/>
              <a:t> Problems of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6930B-E9DB-4159-88A6-27D435D4198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" y="0"/>
            <a:ext cx="8244840" cy="15849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East Asian Manufacturing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4" y="1269588"/>
            <a:ext cx="7062832" cy="545125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55264" y="4890254"/>
            <a:ext cx="346304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Why not include South Korea (12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largest industrial output in 2011) and Taiwan (26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largest)?  I have no idea!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Manufacturing Countries (nominal GDP), 2011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1730846"/>
              </p:ext>
            </p:extLst>
          </p:nvPr>
        </p:nvGraphicFramePr>
        <p:xfrm>
          <a:off x="5803958" y="550319"/>
          <a:ext cx="3257145" cy="605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79"/>
                <a:gridCol w="1195513"/>
                <a:gridCol w="161935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Rank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Output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(millions)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China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3,415,533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3,335,780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Japan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1,408,673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1,005,146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Russia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684,648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Brazil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670,592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Italy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554,080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522,195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France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513,620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Canada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476,602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440,826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South Korea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437,569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Saudi Arabia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390,454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389,013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386,820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65169-C21A-4AF6-81F2-6948010ED0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" y="2136913"/>
            <a:ext cx="5660347" cy="299167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Emerging Industrial Regions: Mexico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431" y="908435"/>
            <a:ext cx="5690579" cy="5442180"/>
          </a:xfrm>
        </p:spPr>
        <p:txBody>
          <a:bodyPr anchor="t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Since 1994, with </a:t>
            </a:r>
            <a:r>
              <a:rPr lang="en-US" sz="2400" b="1" u="sng" dirty="0" smtClean="0">
                <a:solidFill>
                  <a:srgbClr val="FF0000"/>
                </a:solidFill>
              </a:rPr>
              <a:t>NAFTA</a:t>
            </a:r>
            <a:r>
              <a:rPr lang="en-US" sz="2400" b="1" dirty="0" smtClean="0"/>
              <a:t> (the North American Free Trade Agreement), Mexico has become a major manufacturing nation.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Originally located along the US-Mexico border, </a:t>
            </a:r>
            <a:r>
              <a:rPr lang="en-US" sz="2400" b="1" u="sng" dirty="0">
                <a:solidFill>
                  <a:srgbClr val="FF0000"/>
                </a:solidFill>
              </a:rPr>
              <a:t>maquiladoras</a:t>
            </a:r>
            <a:r>
              <a:rPr lang="en-US" sz="2400" b="1" dirty="0"/>
              <a:t> are now found throughout Mexico.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Mexico’s original advantages – location, low transportation costs, and cheap labor – </a:t>
            </a:r>
            <a:r>
              <a:rPr lang="en-US" sz="2400" b="1" u="sng" dirty="0" smtClean="0"/>
              <a:t>aren’t quite as important as they used to be </a:t>
            </a:r>
            <a:r>
              <a:rPr lang="en-US" sz="2400" b="1" dirty="0" smtClean="0"/>
              <a:t>(and labor here has struggled to match prices in other parts of the world), but Mexico is still a major source of industrial goods for the US market.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47D1-12B8-46B3-B4EE-F0C3BC48BE6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6" y="3992021"/>
            <a:ext cx="3079147" cy="20669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90" y="1523524"/>
            <a:ext cx="3210339" cy="229199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97765" y="6396335"/>
            <a:ext cx="7146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r>
              <a:rPr lang="fr-FR" sz="1200" i="1" dirty="0">
                <a:effectLst/>
              </a:rPr>
              <a:t>Sources: http://www.fsa.ulaval.ca/personnel/VernaG/EH/F/manif/lectures/Maquiladoras/factsheet.html; http://latinalista.blogspot.com/2006/08/special-maquiladora-helps-displaced.html</a:t>
            </a:r>
            <a:endParaRPr lang="en-US" sz="1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06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Emerging Industrial Regions:</a:t>
            </a:r>
            <a:br>
              <a:rPr lang="en-US" dirty="0" smtClean="0"/>
            </a:br>
            <a:r>
              <a:rPr lang="en-US" dirty="0" smtClean="0"/>
              <a:t>BRIC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" y="899160"/>
            <a:ext cx="4983479" cy="5779936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B.R.I.C.: </a:t>
            </a:r>
            <a:r>
              <a:rPr lang="en-US" sz="3200" dirty="0" smtClean="0">
                <a:solidFill>
                  <a:schemeClr val="tx1"/>
                </a:solidFill>
              </a:rPr>
              <a:t>B</a:t>
            </a:r>
            <a:r>
              <a:rPr lang="en-US" sz="3200" dirty="0" smtClean="0"/>
              <a:t>razil, </a:t>
            </a:r>
            <a:r>
              <a:rPr lang="en-US" sz="3200" dirty="0" smtClean="0">
                <a:solidFill>
                  <a:schemeClr val="tx1"/>
                </a:solidFill>
              </a:rPr>
              <a:t>R</a:t>
            </a:r>
            <a:r>
              <a:rPr lang="en-US" sz="3200" dirty="0" smtClean="0"/>
              <a:t>ussia, </a:t>
            </a:r>
            <a:r>
              <a:rPr lang="en-US" sz="3200" dirty="0" smtClean="0">
                <a:solidFill>
                  <a:schemeClr val="tx1"/>
                </a:solidFill>
              </a:rPr>
              <a:t>I</a:t>
            </a:r>
            <a:r>
              <a:rPr lang="en-US" sz="3200" dirty="0" smtClean="0"/>
              <a:t>ndia and </a:t>
            </a:r>
            <a:r>
              <a:rPr lang="en-US" sz="3200" dirty="0" smtClean="0">
                <a:solidFill>
                  <a:schemeClr val="tx1"/>
                </a:solidFill>
              </a:rPr>
              <a:t>C</a:t>
            </a:r>
            <a:r>
              <a:rPr lang="en-US" sz="3200" dirty="0" smtClean="0"/>
              <a:t>hina.</a:t>
            </a:r>
          </a:p>
          <a:p>
            <a:r>
              <a:rPr lang="en-US" sz="3200" dirty="0" smtClean="0"/>
              <a:t>Today, Europe, North America and East Asia are where about 75% of the world’s manufacturing is located.</a:t>
            </a:r>
          </a:p>
          <a:p>
            <a:r>
              <a:rPr lang="en-US" sz="3200" u="sng" dirty="0" smtClean="0"/>
              <a:t>By the middle of this century, the </a:t>
            </a:r>
            <a:r>
              <a:rPr lang="en-US" sz="3200" u="sng" dirty="0" smtClean="0">
                <a:solidFill>
                  <a:schemeClr val="tx1"/>
                </a:solidFill>
              </a:rPr>
              <a:t>BRIC</a:t>
            </a:r>
            <a:r>
              <a:rPr lang="en-US" sz="3200" u="sng" dirty="0" smtClean="0"/>
              <a:t>s are expected to dominate global manufacturing.</a:t>
            </a:r>
            <a:endParaRPr lang="en-US" sz="32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95217-849A-427F-8C74-C8CEBA61DB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1" y="2414016"/>
            <a:ext cx="3935349" cy="241401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"/>
            <a:ext cx="7772400" cy="1021080"/>
          </a:xfrm>
        </p:spPr>
        <p:txBody>
          <a:bodyPr/>
          <a:lstStyle/>
          <a:p>
            <a:r>
              <a:rPr lang="en-US" dirty="0" smtClean="0"/>
              <a:t>Emerging Industrial Regions:</a:t>
            </a:r>
            <a:br>
              <a:rPr lang="en-US" dirty="0" smtClean="0"/>
            </a:br>
            <a:r>
              <a:rPr lang="en-US" dirty="0" smtClean="0"/>
              <a:t>Other Regions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" y="3733800"/>
            <a:ext cx="8884920" cy="2941320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/>
              <a:t>South America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Chile</a:t>
            </a:r>
            <a:r>
              <a:rPr lang="en-US" sz="1600" dirty="0"/>
              <a:t>: Iron &amp; steel; fish &amp; food processing; wood products; textiles; heavy </a:t>
            </a:r>
            <a:r>
              <a:rPr lang="en-US" sz="1600" dirty="0" smtClean="0"/>
              <a:t>equipment.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Argentina</a:t>
            </a:r>
            <a:r>
              <a:rPr lang="en-US" sz="1600" dirty="0"/>
              <a:t>: Food processing; vehicles; durable goods; textiles; chemicals; </a:t>
            </a:r>
            <a:r>
              <a:rPr lang="en-US" sz="1600" dirty="0" smtClean="0"/>
              <a:t>steel</a:t>
            </a:r>
          </a:p>
          <a:p>
            <a:r>
              <a:rPr lang="en-US" sz="2000" b="1" dirty="0" smtClean="0"/>
              <a:t>Africa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South Africa</a:t>
            </a:r>
            <a:r>
              <a:rPr lang="en-US" sz="1600" dirty="0"/>
              <a:t>: Metals processing; vehicle assembly; machinery; textiles; iron &amp; steel; </a:t>
            </a:r>
            <a:r>
              <a:rPr lang="en-US" sz="1600" dirty="0" err="1"/>
              <a:t>fertilzers</a:t>
            </a:r>
            <a:r>
              <a:rPr lang="en-US" sz="1600" dirty="0"/>
              <a:t>; food processing; </a:t>
            </a:r>
            <a:r>
              <a:rPr lang="en-US" sz="1600" dirty="0" smtClean="0"/>
              <a:t>shipbuilding.  Sometimes included in the </a:t>
            </a:r>
            <a:r>
              <a:rPr lang="en-US" sz="1600" dirty="0" smtClean="0">
                <a:solidFill>
                  <a:schemeClr val="tx1"/>
                </a:solidFill>
              </a:rPr>
              <a:t>BRICS</a:t>
            </a:r>
            <a:r>
              <a:rPr lang="en-US" sz="1600" dirty="0" smtClean="0"/>
              <a:t>.</a:t>
            </a:r>
          </a:p>
          <a:p>
            <a:r>
              <a:rPr lang="en-US" sz="2000" b="1" dirty="0" smtClean="0"/>
              <a:t>Southeast Asia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Malaysia</a:t>
            </a:r>
            <a:r>
              <a:rPr lang="en-US" sz="1600" dirty="0"/>
              <a:t>: Rubber, oil and palm oil processing; pharmaceuticals; electronics; tin smelting; wood products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Australia</a:t>
            </a:r>
            <a:r>
              <a:rPr lang="en-US" sz="1600" dirty="0"/>
              <a:t>: Mining; heavy equipment &amp; vehicles; food processing; chemicals; </a:t>
            </a:r>
            <a:r>
              <a:rPr lang="en-US" sz="1600" dirty="0" smtClean="0"/>
              <a:t>steel.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D3770-9BFF-457B-AA81-4683AF21FD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82" y="1310640"/>
            <a:ext cx="6567636" cy="234422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6596390"/>
            <a:ext cx="714623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sz="1100" i="1" dirty="0">
                <a:effectLst/>
              </a:rPr>
              <a:t>Data source: https://www.cia.gov/library/publications/the-world-factbook/index.html</a:t>
            </a:r>
            <a:endParaRPr lang="en-US" sz="11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70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"/>
            <a:ext cx="9144000" cy="990600"/>
          </a:xfrm>
        </p:spPr>
        <p:txBody>
          <a:bodyPr/>
          <a:lstStyle/>
          <a:p>
            <a:r>
              <a:rPr lang="en-US" sz="4200" dirty="0" smtClean="0"/>
              <a:t>Changing Industrial Location: The US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" y="975360"/>
            <a:ext cx="4678680" cy="56235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There has been a shift of manufacturing from the traditional “core” to the South and Western US.</a:t>
            </a:r>
          </a:p>
          <a:p>
            <a:r>
              <a:rPr lang="en-US" sz="3200" dirty="0" smtClean="0"/>
              <a:t>Several factors are important: Population growth in the West and South; Transportation changes and a focus on exports and imports; and “</a:t>
            </a:r>
            <a:r>
              <a:rPr lang="en-US" sz="3200" u="sng" dirty="0" smtClean="0">
                <a:solidFill>
                  <a:schemeClr val="tx1"/>
                </a:solidFill>
              </a:rPr>
              <a:t>right to work</a:t>
            </a:r>
            <a:r>
              <a:rPr lang="en-US" sz="3200" dirty="0" smtClean="0"/>
              <a:t>” laws in many states.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95217-849A-427F-8C74-C8CEBA61DB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5" y="1470473"/>
            <a:ext cx="4142858" cy="463333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8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8458200" cy="720256"/>
          </a:xfrm>
        </p:spPr>
        <p:txBody>
          <a:bodyPr/>
          <a:lstStyle/>
          <a:p>
            <a:pPr algn="l"/>
            <a:r>
              <a:rPr lang="en-US" dirty="0" smtClean="0"/>
              <a:t>“Right to 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705" y="664598"/>
            <a:ext cx="5943600" cy="6153645"/>
          </a:xfrm>
        </p:spPr>
        <p:txBody>
          <a:bodyPr anchor="ctr" anchorCtr="0">
            <a:normAutofit fontScale="85000" lnSpcReduction="20000"/>
          </a:bodyPr>
          <a:lstStyle/>
          <a:p>
            <a:r>
              <a:rPr lang="en-US" dirty="0" smtClean="0"/>
              <a:t>“Right to work” laws affect unions and worker rights.  </a:t>
            </a:r>
          </a:p>
          <a:p>
            <a:r>
              <a:rPr lang="en-US" dirty="0" smtClean="0"/>
              <a:t>Twenty-three states have “right to work” laws.</a:t>
            </a:r>
          </a:p>
          <a:p>
            <a:r>
              <a:rPr lang="en-US" dirty="0" smtClean="0"/>
              <a:t>The goal is to prevent a “</a:t>
            </a:r>
            <a:r>
              <a:rPr lang="en-US" dirty="0" smtClean="0">
                <a:solidFill>
                  <a:schemeClr val="tx1"/>
                </a:solidFill>
              </a:rPr>
              <a:t>closed shop</a:t>
            </a:r>
            <a:r>
              <a:rPr lang="en-US" dirty="0" smtClean="0"/>
              <a:t>” – a workplace where workers are </a:t>
            </a:r>
            <a:r>
              <a:rPr lang="en-US" dirty="0" smtClean="0">
                <a:solidFill>
                  <a:schemeClr val="tx1"/>
                </a:solidFill>
              </a:rPr>
              <a:t>required</a:t>
            </a:r>
            <a:r>
              <a:rPr lang="en-US" dirty="0" smtClean="0"/>
              <a:t> to be union members.</a:t>
            </a:r>
          </a:p>
          <a:p>
            <a:r>
              <a:rPr lang="en-US" dirty="0" smtClean="0"/>
              <a:t>In “right to work” states, although unions may negotiate contracts, no worker can be </a:t>
            </a:r>
            <a:r>
              <a:rPr lang="en-US" dirty="0" smtClean="0">
                <a:solidFill>
                  <a:schemeClr val="tx1"/>
                </a:solidFill>
              </a:rPr>
              <a:t>required</a:t>
            </a:r>
            <a:r>
              <a:rPr lang="en-US" dirty="0" smtClean="0"/>
              <a:t> to be a member of a union.</a:t>
            </a:r>
          </a:p>
          <a:p>
            <a:r>
              <a:rPr lang="en-US" dirty="0" smtClean="0"/>
              <a:t>HOWEVER – closed shops have been </a:t>
            </a:r>
            <a:r>
              <a:rPr lang="en-US" dirty="0" smtClean="0">
                <a:solidFill>
                  <a:schemeClr val="tx1"/>
                </a:solidFill>
              </a:rPr>
              <a:t>illegal</a:t>
            </a:r>
            <a:r>
              <a:rPr lang="en-US" dirty="0" smtClean="0"/>
              <a:t> in </a:t>
            </a:r>
            <a:r>
              <a:rPr lang="en-US" u="sng" dirty="0" smtClean="0"/>
              <a:t>all</a:t>
            </a:r>
            <a:r>
              <a:rPr lang="en-US" dirty="0" smtClean="0"/>
              <a:t> parts of the US since 1947.  </a:t>
            </a:r>
          </a:p>
          <a:p>
            <a:r>
              <a:rPr lang="en-US" dirty="0" smtClean="0"/>
              <a:t>In states that do not have “right to work” laws, workers who are not members of a union may be required to pay a “</a:t>
            </a:r>
            <a:r>
              <a:rPr lang="en-US" dirty="0" smtClean="0">
                <a:solidFill>
                  <a:schemeClr val="tx1"/>
                </a:solidFill>
              </a:rPr>
              <a:t>fair share</a:t>
            </a:r>
            <a:r>
              <a:rPr lang="en-US" dirty="0" smtClean="0"/>
              <a:t>” or “</a:t>
            </a:r>
            <a:r>
              <a:rPr lang="en-US" dirty="0" smtClean="0">
                <a:solidFill>
                  <a:schemeClr val="tx1"/>
                </a:solidFill>
              </a:rPr>
              <a:t>agency fee</a:t>
            </a:r>
            <a:r>
              <a:rPr lang="en-US" dirty="0" smtClean="0"/>
              <a:t>,” but are </a:t>
            </a:r>
            <a:r>
              <a:rPr lang="en-US" u="sng" dirty="0" smtClean="0"/>
              <a:t>not</a:t>
            </a:r>
            <a:r>
              <a:rPr lang="en-US" dirty="0" smtClean="0"/>
              <a:t> required to join a union and do </a:t>
            </a:r>
            <a:r>
              <a:rPr lang="en-US" u="sng" dirty="0" smtClean="0"/>
              <a:t>not</a:t>
            </a:r>
            <a:r>
              <a:rPr lang="en-US" dirty="0" smtClean="0"/>
              <a:t> pay full union dues.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95217-849A-427F-8C74-C8CEBA61DB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90" y="1423168"/>
            <a:ext cx="2943720" cy="356309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391" y="5128793"/>
            <a:ext cx="294372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Some manufacturers in some industries </a:t>
            </a:r>
            <a:r>
              <a:rPr 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definitely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prefer “right to work” states.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121B2-8DD0-4CFA-88B6-21F0497C05E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Location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58263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In a </a:t>
            </a:r>
            <a:r>
              <a:rPr lang="en-US" u="sng" dirty="0" smtClean="0">
                <a:solidFill>
                  <a:schemeClr val="tx1"/>
                </a:solidFill>
              </a:rPr>
              <a:t>primary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economic activity – like agriculture, fishing, forestry, or mining – there isn't much location choice – you go where the soil is good, where the gold is, etc.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But industry – a </a:t>
            </a:r>
            <a:r>
              <a:rPr lang="en-US" u="sng" dirty="0" smtClean="0">
                <a:solidFill>
                  <a:schemeClr val="tx1"/>
                </a:solidFill>
              </a:rPr>
              <a:t>secondary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economic activity – like manufacturing, construction, any operation that modifies a product and adds value – can try to </a:t>
            </a:r>
            <a:r>
              <a:rPr lang="en-US" u="sng" dirty="0" smtClean="0">
                <a:solidFill>
                  <a:schemeClr val="tx1"/>
                </a:solidFill>
              </a:rPr>
              <a:t>choose</a:t>
            </a:r>
            <a:r>
              <a:rPr lang="en-US" dirty="0" smtClean="0"/>
              <a:t> the </a:t>
            </a:r>
            <a:r>
              <a:rPr lang="en-US" u="sng" dirty="0" smtClean="0">
                <a:solidFill>
                  <a:schemeClr val="tx1"/>
                </a:solidFill>
              </a:rPr>
              <a:t>best</a:t>
            </a:r>
            <a:r>
              <a:rPr lang="en-US" dirty="0" smtClean="0"/>
              <a:t> possible location based on </a:t>
            </a:r>
            <a:r>
              <a:rPr lang="en-US" u="sng" dirty="0" smtClean="0"/>
              <a:t>rational economic factors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46A6B-5581-48E5-99A9-2A16C8A6DF5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Industrial Location: Situation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Proximity to Inputs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85000"/>
              </a:lnSpc>
            </a:pPr>
            <a:r>
              <a:rPr lang="en-US" sz="2100" b="0" dirty="0" smtClean="0"/>
              <a:t>If an industry's </a:t>
            </a:r>
            <a:r>
              <a:rPr lang="en-US" sz="2100" u="sng" dirty="0" smtClean="0">
                <a:solidFill>
                  <a:schemeClr val="tx1"/>
                </a:solidFill>
              </a:rPr>
              <a:t>inputs</a:t>
            </a:r>
            <a:r>
              <a:rPr lang="en-US" sz="2100" b="0" dirty="0" smtClean="0"/>
              <a:t> are heavy, bulky, or fragile, then it may make sense to locate near where those inputs come from.</a:t>
            </a:r>
          </a:p>
          <a:p>
            <a:pPr lvl="1">
              <a:lnSpc>
                <a:spcPct val="85000"/>
              </a:lnSpc>
            </a:pPr>
            <a:r>
              <a:rPr lang="en-US" sz="2100" b="0" i="1" dirty="0" smtClean="0"/>
              <a:t>Examples</a:t>
            </a:r>
            <a:r>
              <a:rPr lang="en-US" sz="2100" b="0" dirty="0" smtClean="0"/>
              <a:t>: copper, steel, canned tomatoes</a:t>
            </a:r>
          </a:p>
          <a:p>
            <a:pPr lvl="1">
              <a:lnSpc>
                <a:spcPct val="85000"/>
              </a:lnSpc>
            </a:pPr>
            <a:r>
              <a:rPr lang="en-US" sz="2100" b="0" dirty="0" smtClean="0"/>
              <a:t>Because what </a:t>
            </a:r>
            <a:r>
              <a:rPr lang="en-US" sz="2100" dirty="0" smtClean="0"/>
              <a:t>goes </a:t>
            </a:r>
            <a:r>
              <a:rPr lang="en-US" sz="2100" u="sng" dirty="0" smtClean="0"/>
              <a:t>in</a:t>
            </a:r>
            <a:r>
              <a:rPr lang="en-US" sz="2100" b="0" dirty="0" smtClean="0"/>
              <a:t> the factory is heavier or bulkier than what comes </a:t>
            </a:r>
            <a:r>
              <a:rPr lang="en-US" sz="2100" b="0" u="sng" dirty="0" smtClean="0"/>
              <a:t>out</a:t>
            </a:r>
            <a:r>
              <a:rPr lang="en-US" sz="2100" b="0" dirty="0" smtClean="0"/>
              <a:t>, these are often called </a:t>
            </a:r>
            <a:r>
              <a:rPr lang="en-US" sz="2100" u="sng" dirty="0" smtClean="0">
                <a:solidFill>
                  <a:schemeClr val="tx1"/>
                </a:solidFill>
              </a:rPr>
              <a:t>weight-reducing</a:t>
            </a:r>
            <a:r>
              <a:rPr lang="en-US" sz="2100" b="0" dirty="0" smtClean="0"/>
              <a:t> or </a:t>
            </a:r>
            <a:r>
              <a:rPr lang="en-US" sz="2100" u="sng" dirty="0" smtClean="0">
                <a:solidFill>
                  <a:schemeClr val="tx1"/>
                </a:solidFill>
              </a:rPr>
              <a:t>bulk-reducing</a:t>
            </a:r>
            <a:r>
              <a:rPr lang="en-US" sz="2100" b="0" dirty="0" smtClean="0"/>
              <a:t> industries.</a:t>
            </a:r>
          </a:p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Proximity to Markets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85000"/>
              </a:lnSpc>
            </a:pPr>
            <a:r>
              <a:rPr lang="en-US" sz="2100" b="0" dirty="0" smtClean="0"/>
              <a:t>If an industry's </a:t>
            </a:r>
            <a:r>
              <a:rPr lang="en-US" sz="2100" u="sng" dirty="0" smtClean="0">
                <a:solidFill>
                  <a:schemeClr val="tx1"/>
                </a:solidFill>
              </a:rPr>
              <a:t>outputs</a:t>
            </a:r>
            <a:r>
              <a:rPr lang="en-US" sz="2100" b="0" dirty="0" smtClean="0"/>
              <a:t> are heavy, bulky, or fragile, then it may make sense to locate near the market.</a:t>
            </a:r>
          </a:p>
          <a:p>
            <a:pPr lvl="1">
              <a:lnSpc>
                <a:spcPct val="85000"/>
              </a:lnSpc>
            </a:pPr>
            <a:r>
              <a:rPr lang="en-US" sz="2100" b="0" i="1" dirty="0" smtClean="0"/>
              <a:t>Examples</a:t>
            </a:r>
            <a:r>
              <a:rPr lang="en-US" sz="2100" b="0" dirty="0" smtClean="0"/>
              <a:t>: beer, glass, concrete, air conditioners</a:t>
            </a:r>
          </a:p>
          <a:p>
            <a:pPr lvl="1">
              <a:lnSpc>
                <a:spcPct val="85000"/>
              </a:lnSpc>
            </a:pPr>
            <a:r>
              <a:rPr lang="en-US" sz="2100" b="0" dirty="0" smtClean="0"/>
              <a:t>Because what </a:t>
            </a:r>
            <a:r>
              <a:rPr lang="en-US" sz="2100" dirty="0" smtClean="0"/>
              <a:t>comes </a:t>
            </a:r>
            <a:r>
              <a:rPr lang="en-US" sz="2100" u="sng" dirty="0" smtClean="0"/>
              <a:t>out</a:t>
            </a:r>
            <a:r>
              <a:rPr lang="en-US" sz="2100" b="0" dirty="0" smtClean="0"/>
              <a:t> of the factory is heavier or bulkier than what goes </a:t>
            </a:r>
            <a:r>
              <a:rPr lang="en-US" sz="2100" b="0" u="sng" dirty="0" smtClean="0"/>
              <a:t>in</a:t>
            </a:r>
            <a:r>
              <a:rPr lang="en-US" sz="2100" b="0" dirty="0" smtClean="0"/>
              <a:t>, these are often called </a:t>
            </a:r>
            <a:r>
              <a:rPr lang="en-US" sz="2100" u="sng" dirty="0" smtClean="0">
                <a:solidFill>
                  <a:schemeClr val="tx1"/>
                </a:solidFill>
              </a:rPr>
              <a:t>weight-gaining</a:t>
            </a:r>
            <a:r>
              <a:rPr lang="en-US" sz="2100" b="0" dirty="0" smtClean="0"/>
              <a:t> or </a:t>
            </a:r>
            <a:r>
              <a:rPr lang="en-US" sz="2100" u="sng" dirty="0" smtClean="0">
                <a:solidFill>
                  <a:schemeClr val="tx1"/>
                </a:solidFill>
              </a:rPr>
              <a:t>bulk-gaining</a:t>
            </a:r>
            <a:r>
              <a:rPr lang="en-US" sz="2100" b="0" dirty="0" smtClean="0"/>
              <a:t> industries.</a:t>
            </a:r>
          </a:p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Other industries may also locate near markets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85000"/>
              </a:lnSpc>
            </a:pPr>
            <a:r>
              <a:rPr lang="en-US" sz="2100" b="0" dirty="0" smtClean="0"/>
              <a:t>Single-market manufacturing (auto parts)</a:t>
            </a:r>
          </a:p>
          <a:p>
            <a:pPr lvl="1">
              <a:lnSpc>
                <a:spcPct val="85000"/>
              </a:lnSpc>
            </a:pPr>
            <a:r>
              <a:rPr lang="en-US" sz="2100" b="0" dirty="0" smtClean="0"/>
              <a:t>Perishable manufacturing (milk)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67640"/>
            <a:ext cx="8275320" cy="1143000"/>
          </a:xfrm>
        </p:spPr>
        <p:txBody>
          <a:bodyPr/>
          <a:lstStyle/>
          <a:p>
            <a:pPr algn="l"/>
            <a:r>
              <a:rPr lang="en-US" dirty="0" smtClean="0"/>
              <a:t>Changing Situation –  </a:t>
            </a:r>
            <a:br>
              <a:rPr lang="en-US" dirty="0" smtClean="0"/>
            </a:br>
            <a:r>
              <a:rPr lang="en-US" dirty="0" smtClean="0"/>
              <a:t>Changing Locations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59" y="1541933"/>
            <a:ext cx="4387343" cy="5216861"/>
          </a:xfrm>
        </p:spPr>
        <p:txBody>
          <a:bodyPr anchor="ctr" anchorCtr="0">
            <a:normAutofit fontScale="92500"/>
          </a:bodyPr>
          <a:lstStyle/>
          <a:p>
            <a:r>
              <a:rPr lang="en-US" sz="3200" dirty="0" smtClean="0"/>
              <a:t>Manufacturing is in the process of shifting from the developed to the less developed world.</a:t>
            </a:r>
          </a:p>
          <a:p>
            <a:r>
              <a:rPr lang="en-US" sz="3200" dirty="0" smtClean="0"/>
              <a:t>This is largely because of </a:t>
            </a:r>
            <a:r>
              <a:rPr lang="en-US" sz="3200" dirty="0" smtClean="0">
                <a:solidFill>
                  <a:schemeClr val="tx1"/>
                </a:solidFill>
              </a:rPr>
              <a:t>situation changes </a:t>
            </a:r>
            <a:r>
              <a:rPr lang="en-US" sz="3200" dirty="0" smtClean="0"/>
              <a:t>– especially changing transportation methods and changing costs of labor.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D3770-9BFF-457B-AA81-4683AF21FD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86" y="152401"/>
            <a:ext cx="1507495" cy="147828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36" y="160871"/>
            <a:ext cx="1498857" cy="146981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78" y="1404773"/>
            <a:ext cx="1546286" cy="67885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AAF3E-AAEB-4C43-9603-3A2E18BC08D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Origins of Industry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the modern world, </a:t>
            </a:r>
            <a:r>
              <a:rPr lang="en-US" b="1" dirty="0" smtClean="0"/>
              <a:t>industry</a:t>
            </a:r>
            <a:r>
              <a:rPr lang="en-US" dirty="0" smtClean="0"/>
              <a:t> means “</a:t>
            </a:r>
            <a:r>
              <a:rPr lang="en-US" b="1" u="sng" dirty="0" smtClean="0"/>
              <a:t>the manufacturing of goods in a factory</a:t>
            </a:r>
            <a:r>
              <a:rPr lang="en-US" dirty="0" smtClean="0"/>
              <a:t>.”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Industrial activities certainly existed before the modern world – as </a:t>
            </a:r>
            <a:r>
              <a:rPr lang="en-US" b="1" u="sng" dirty="0" smtClean="0"/>
              <a:t>cottage industry</a:t>
            </a:r>
            <a:r>
              <a:rPr lang="en-US" b="1" dirty="0" smtClean="0"/>
              <a:t>: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0" dirty="0" smtClean="0"/>
              <a:t>Small scale.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Home based (often family based).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Cottage industry still exists				 – but it’s of little economic 	        importance since the                     industrial revolution.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38263" y="6553200"/>
            <a:ext cx="7805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i="1" dirty="0">
                <a:effectLst/>
                <a:latin typeface="Trebuchet MS" pitchFamily="34" charset="0"/>
              </a:rPr>
              <a:t>Image source: Burke, James. 1985. The Day the Universe Changed. Boston: Little, Brown &amp; 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05" y="2154280"/>
            <a:ext cx="8382990" cy="4709574"/>
          </a:xfrm>
        </p:spPr>
        <p:txBody>
          <a:bodyPr/>
          <a:lstStyle/>
          <a:p>
            <a:r>
              <a:rPr lang="en-US" sz="2800" dirty="0" smtClean="0"/>
              <a:t>You need to sell VW cars from Germany to the city of Atlanta, GA.</a:t>
            </a:r>
          </a:p>
          <a:p>
            <a:pPr lvl="1"/>
            <a:r>
              <a:rPr lang="en-US" dirty="0" smtClean="0"/>
              <a:t>ID where you’d assemble the cars prior to sale.</a:t>
            </a:r>
          </a:p>
          <a:p>
            <a:pPr lvl="1"/>
            <a:r>
              <a:rPr lang="en-US" dirty="0" smtClean="0"/>
              <a:t>ID and Explain </a:t>
            </a:r>
            <a:r>
              <a:rPr lang="en-US" dirty="0"/>
              <a:t>why VW would locate the assembly plant in that location. </a:t>
            </a:r>
          </a:p>
          <a:p>
            <a:pPr lvl="1"/>
            <a:r>
              <a:rPr lang="en-US" dirty="0" smtClean="0"/>
              <a:t>ID and Explain how you would transport them to market from the assembly plant.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D3770-9BFF-457B-AA81-4683AF21FD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6E338-7696-4FC1-BCD2-72FBDA48C0A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Transportation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096000" cy="56689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Depending on what is being manufactured, the cost and method of transportation may also have an impact on industrial location decisions.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Methods of transportation:</a:t>
            </a:r>
          </a:p>
          <a:p>
            <a:pPr lvl="1">
              <a:lnSpc>
                <a:spcPct val="85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Ship</a:t>
            </a:r>
            <a:r>
              <a:rPr lang="en-US" sz="2100" dirty="0" smtClean="0"/>
              <a:t> (very low cost, very slow, best suited to long distance).</a:t>
            </a:r>
          </a:p>
          <a:p>
            <a:pPr lvl="1">
              <a:lnSpc>
                <a:spcPct val="85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Rail</a:t>
            </a:r>
            <a:r>
              <a:rPr lang="en-US" sz="2100" dirty="0" smtClean="0"/>
              <a:t> (low cost [usually], slow to moderate speed [usually], suitable for long or medium distances).</a:t>
            </a:r>
          </a:p>
          <a:p>
            <a:pPr lvl="1">
              <a:lnSpc>
                <a:spcPct val="85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Trucking</a:t>
            </a:r>
            <a:r>
              <a:rPr lang="en-US" sz="2100" dirty="0" smtClean="0"/>
              <a:t> (high cost [per ton], moderate to high speed, </a:t>
            </a:r>
            <a:r>
              <a:rPr lang="en-US" sz="2100" u="sng" dirty="0" smtClean="0"/>
              <a:t>extremely</a:t>
            </a:r>
            <a:r>
              <a:rPr lang="en-US" sz="2100" dirty="0" smtClean="0"/>
              <a:t> flexible, suitable for long, medium or short distance).</a:t>
            </a:r>
          </a:p>
          <a:p>
            <a:pPr lvl="1">
              <a:lnSpc>
                <a:spcPct val="85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Air</a:t>
            </a:r>
            <a:r>
              <a:rPr lang="en-US" sz="2100" dirty="0" smtClean="0"/>
              <a:t> (very high cost, very high speed, suitable for medium or long distance).</a:t>
            </a:r>
          </a:p>
          <a:p>
            <a:pPr lvl="1">
              <a:lnSpc>
                <a:spcPct val="85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Pipeline</a:t>
            </a:r>
            <a:r>
              <a:rPr lang="en-US" sz="2100" dirty="0" smtClean="0"/>
              <a:t> (very low cost, but only suitable for bulk liquids)</a:t>
            </a:r>
          </a:p>
        </p:txBody>
      </p:sp>
      <p:pic>
        <p:nvPicPr>
          <p:cNvPr id="17413" name="Picture 4" descr="contai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667000" cy="14827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a3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438400" cy="17081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alaskapip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0"/>
            <a:ext cx="2057400" cy="13668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tr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6"/>
          <a:stretch>
            <a:fillRect/>
          </a:stretch>
        </p:blipFill>
        <p:spPr bwMode="auto">
          <a:xfrm>
            <a:off x="7315200" y="1524000"/>
            <a:ext cx="1828800" cy="16351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5" descr="Pg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0663"/>
            <a:ext cx="2133600" cy="14303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62018" y="74414"/>
            <a:ext cx="254268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Containerized shipping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0F15E-F322-4D39-8CFD-203FFE8CCD9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Break of Bulk Points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953000"/>
            <a:ext cx="8229600" cy="1828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Break-of-bulk points</a:t>
            </a:r>
            <a:r>
              <a:rPr lang="en-US" sz="2400" b="1" smtClean="0"/>
              <a:t> (or “</a:t>
            </a:r>
            <a:r>
              <a:rPr lang="en-US" sz="2400" b="1" smtClean="0">
                <a:solidFill>
                  <a:schemeClr val="tx1"/>
                </a:solidFill>
              </a:rPr>
              <a:t>break-bulk points</a:t>
            </a:r>
            <a:r>
              <a:rPr lang="en-US" sz="2400" b="1" smtClean="0"/>
              <a:t>”)</a:t>
            </a:r>
          </a:p>
          <a:p>
            <a:pPr lvl="1">
              <a:lnSpc>
                <a:spcPct val="85000"/>
              </a:lnSpc>
            </a:pPr>
            <a:r>
              <a:rPr lang="en-US" sz="2000" smtClean="0"/>
              <a:t>A break-of-bulk point is place where you transfer goods from one kind of transport to another.</a:t>
            </a:r>
          </a:p>
          <a:p>
            <a:pPr lvl="1">
              <a:lnSpc>
                <a:spcPct val="85000"/>
              </a:lnSpc>
            </a:pPr>
            <a:r>
              <a:rPr lang="en-US" sz="2000" smtClean="0"/>
              <a:t>Every time you go from one transportation method to another – from rail to truck, for example – it takes time and costs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“Just-in-Time”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3232"/>
            <a:ext cx="8686800" cy="5486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Just-in-time delivery is the shipment of parts and materials to arrive at a factory </a:t>
            </a:r>
            <a:r>
              <a:rPr lang="en-US" sz="2800" u="sng" dirty="0" smtClean="0"/>
              <a:t>exactly</a:t>
            </a:r>
            <a:r>
              <a:rPr lang="en-US" sz="2800" dirty="0" smtClean="0"/>
              <a:t> when they’re needed.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Advantages</a:t>
            </a:r>
          </a:p>
          <a:p>
            <a:pPr lvl="1">
              <a:defRPr/>
            </a:pPr>
            <a:r>
              <a:rPr lang="en-US" sz="2400" dirty="0" smtClean="0"/>
              <a:t>Manufacturers no longer need large parts or supply inventories – so no buying of unneeded materials.</a:t>
            </a:r>
          </a:p>
          <a:p>
            <a:pPr lvl="1">
              <a:defRPr/>
            </a:pPr>
            <a:r>
              <a:rPr lang="en-US" sz="2400" dirty="0" smtClean="0"/>
              <a:t>Manufacturers can have smaller factories.</a:t>
            </a:r>
          </a:p>
          <a:p>
            <a:pPr lvl="1">
              <a:defRPr/>
            </a:pPr>
            <a:r>
              <a:rPr lang="en-US" sz="2400" dirty="0" smtClean="0"/>
              <a:t>Manufacturers no longer need to store large quantities of parts – so no need for warehouse space.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Disadvantages</a:t>
            </a:r>
          </a:p>
          <a:p>
            <a:pPr lvl="1">
              <a:defRPr/>
            </a:pPr>
            <a:r>
              <a:rPr lang="en-US" sz="2400" u="sng" dirty="0" smtClean="0"/>
              <a:t>Anything</a:t>
            </a:r>
            <a:r>
              <a:rPr lang="en-US" sz="2400" dirty="0" smtClean="0"/>
              <a:t> that prevents shipping –traffic, natural disasters, political problems, power failures, </a:t>
            </a:r>
            <a:r>
              <a:rPr lang="en-US" sz="2400" u="sng" dirty="0" smtClean="0"/>
              <a:t>anything at all</a:t>
            </a:r>
            <a:r>
              <a:rPr lang="en-US" sz="2400" dirty="0" smtClean="0"/>
              <a:t> – can completely disrupt manufacturing.</a:t>
            </a:r>
          </a:p>
          <a:p>
            <a:pPr lvl="1">
              <a:defRPr/>
            </a:pPr>
            <a:r>
              <a:rPr lang="en-US" sz="2400" dirty="0"/>
              <a:t>Labor unrest at </a:t>
            </a:r>
            <a:r>
              <a:rPr lang="en-US" sz="2400" u="sng" dirty="0"/>
              <a:t>any</a:t>
            </a:r>
            <a:r>
              <a:rPr lang="en-US" sz="2400" dirty="0"/>
              <a:t> point in the supply chain can close the factory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349B-0532-4C59-AFB3-6D61F8AEBB5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35" y="85928"/>
            <a:ext cx="852589" cy="113678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A4C64-5D4E-4D7D-85BE-3128952FFDF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mtClean="0"/>
              <a:t>Industrial Location: Site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2768"/>
            <a:ext cx="8610600" cy="5638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Site</a:t>
            </a:r>
            <a:r>
              <a:rPr lang="en-US" sz="2800" dirty="0" smtClean="0"/>
              <a:t> describes the </a:t>
            </a:r>
            <a:r>
              <a:rPr lang="en-US" sz="2800" dirty="0" smtClean="0">
                <a:solidFill>
                  <a:schemeClr val="tx1"/>
                </a:solidFill>
              </a:rPr>
              <a:t>physical</a:t>
            </a:r>
            <a:r>
              <a:rPr lang="en-US" sz="2800" dirty="0" smtClean="0"/>
              <a:t> (or </a:t>
            </a:r>
            <a:r>
              <a:rPr lang="en-US" sz="2800" dirty="0" smtClean="0">
                <a:solidFill>
                  <a:schemeClr val="tx1"/>
                </a:solidFill>
              </a:rPr>
              <a:t>fixed</a:t>
            </a:r>
            <a:r>
              <a:rPr lang="en-US" sz="2800" dirty="0" smtClean="0"/>
              <a:t>) characteristics of a location.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Different industries have different needs, and different sites are best suited to different industries.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Site factors include the availability and cost of:</a:t>
            </a:r>
          </a:p>
          <a:p>
            <a:pPr lvl="1">
              <a:lnSpc>
                <a:spcPct val="8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Labor</a:t>
            </a:r>
            <a:r>
              <a:rPr lang="en-US" sz="2400" dirty="0" smtClean="0"/>
              <a:t> </a:t>
            </a:r>
            <a:r>
              <a:rPr lang="en-US" sz="2400" b="0" dirty="0" smtClean="0"/>
              <a:t>(unskilled or skilled, depending on the industry)</a:t>
            </a:r>
          </a:p>
          <a:p>
            <a:pPr lvl="1">
              <a:lnSpc>
                <a:spcPct val="8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Land </a:t>
            </a:r>
            <a:r>
              <a:rPr lang="en-US" sz="2400" b="0" dirty="0" smtClean="0"/>
              <a:t>(some industries need large areas)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Power </a:t>
            </a:r>
            <a:r>
              <a:rPr lang="en-US" sz="2400" b="0" dirty="0" smtClean="0"/>
              <a:t>(some industries need large amounts of power)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Capital</a:t>
            </a:r>
            <a:r>
              <a:rPr lang="en-US" sz="2400" dirty="0" smtClean="0"/>
              <a:t> </a:t>
            </a:r>
            <a:r>
              <a:rPr lang="en-US" sz="2400" b="0" dirty="0" smtClean="0"/>
              <a:t>(money to start or expand a business)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It isn’t always possible to find a perfect location – so compromises have to be made.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Some industries today are </a:t>
            </a:r>
            <a:r>
              <a:rPr lang="en-US" sz="2800" b="1" u="sng" dirty="0" smtClean="0">
                <a:solidFill>
                  <a:schemeClr val="tx1"/>
                </a:solidFill>
              </a:rPr>
              <a:t>footloose</a:t>
            </a:r>
            <a:r>
              <a:rPr lang="en-US" sz="2800" dirty="0" smtClean="0"/>
              <a:t> – they can locate essentially anywhere.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Labor-intensive Industries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38" y="1127760"/>
            <a:ext cx="8853487" cy="559308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Manufacturers </a:t>
            </a:r>
            <a:r>
              <a:rPr lang="en-US" b="1" u="sng" dirty="0" smtClean="0"/>
              <a:t>always</a:t>
            </a:r>
            <a:r>
              <a:rPr lang="en-US" dirty="0" smtClean="0"/>
              <a:t> want to minimize labor costs.</a:t>
            </a:r>
          </a:p>
          <a:p>
            <a:pPr>
              <a:defRPr/>
            </a:pPr>
            <a:r>
              <a:rPr lang="en-US" dirty="0" smtClean="0"/>
              <a:t>The look for </a:t>
            </a:r>
            <a:r>
              <a:rPr lang="en-US" b="1" u="sng" dirty="0" smtClean="0"/>
              <a:t>lower cost labor</a:t>
            </a:r>
            <a:r>
              <a:rPr lang="en-US" b="1" dirty="0" smtClean="0"/>
              <a:t> </a:t>
            </a:r>
            <a:r>
              <a:rPr lang="en-US" dirty="0" smtClean="0"/>
              <a:t>leads different industries in different directions, depending on needs:</a:t>
            </a:r>
          </a:p>
          <a:p>
            <a:pPr lvl="1">
              <a:defRPr/>
            </a:pPr>
            <a:r>
              <a:rPr lang="en-US" dirty="0" smtClean="0"/>
              <a:t>Unskilled labor</a:t>
            </a:r>
          </a:p>
          <a:p>
            <a:pPr lvl="2">
              <a:defRPr/>
            </a:pPr>
            <a:r>
              <a:rPr lang="en-US" dirty="0" smtClean="0"/>
              <a:t>Some manufacturers – especially </a:t>
            </a:r>
            <a:r>
              <a:rPr lang="en-US" dirty="0" smtClean="0">
                <a:solidFill>
                  <a:schemeClr val="tx1"/>
                </a:solidFill>
              </a:rPr>
              <a:t>Transnational Corporations</a:t>
            </a:r>
            <a:r>
              <a:rPr lang="en-US" dirty="0" smtClean="0"/>
              <a:t> – seek the </a:t>
            </a:r>
            <a:r>
              <a:rPr lang="en-US" u="sng" dirty="0" smtClean="0"/>
              <a:t>cheapest possible labor</a:t>
            </a:r>
            <a:r>
              <a:rPr lang="en-US" dirty="0" smtClean="0"/>
              <a:t>.</a:t>
            </a:r>
          </a:p>
          <a:p>
            <a:pPr lvl="3">
              <a:defRPr/>
            </a:pPr>
            <a:r>
              <a:rPr lang="en-US" sz="2100" dirty="0" smtClean="0"/>
              <a:t>“</a:t>
            </a:r>
            <a:r>
              <a:rPr lang="en-US" sz="2100" dirty="0" smtClean="0">
                <a:solidFill>
                  <a:schemeClr val="tx1"/>
                </a:solidFill>
              </a:rPr>
              <a:t>New International Division of Labor</a:t>
            </a:r>
            <a:r>
              <a:rPr lang="en-US" sz="2100" dirty="0" smtClean="0"/>
              <a:t>”</a:t>
            </a:r>
          </a:p>
          <a:p>
            <a:pPr lvl="3"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Outsourcing </a:t>
            </a:r>
          </a:p>
          <a:p>
            <a:pPr lvl="3">
              <a:defRPr/>
            </a:pPr>
            <a:r>
              <a:rPr lang="en-US" sz="2100" dirty="0" smtClean="0"/>
              <a:t>“</a:t>
            </a:r>
            <a:r>
              <a:rPr lang="en-US" sz="2100" dirty="0" smtClean="0">
                <a:solidFill>
                  <a:schemeClr val="tx1"/>
                </a:solidFill>
              </a:rPr>
              <a:t>Maquiladoras</a:t>
            </a:r>
            <a:r>
              <a:rPr lang="en-US" sz="2100" dirty="0" smtClean="0"/>
              <a:t>” – but these may not be the cheapest any more!</a:t>
            </a:r>
          </a:p>
          <a:p>
            <a:pPr lvl="1">
              <a:defRPr/>
            </a:pPr>
            <a:r>
              <a:rPr lang="en-US" dirty="0" smtClean="0"/>
              <a:t>Skilled labor</a:t>
            </a:r>
          </a:p>
          <a:p>
            <a:pPr lvl="2">
              <a:defRPr/>
            </a:pPr>
            <a:r>
              <a:rPr lang="en-US" dirty="0" smtClean="0"/>
              <a:t>Some manufacturers still need cheap unskilled “</a:t>
            </a:r>
            <a:r>
              <a:rPr lang="en-US" dirty="0" err="1" smtClean="0">
                <a:solidFill>
                  <a:srgbClr val="FF0000"/>
                </a:solidFill>
              </a:rPr>
              <a:t>Fordist</a:t>
            </a:r>
            <a:r>
              <a:rPr lang="en-US" dirty="0" smtClean="0"/>
              <a:t>” assembly-line mass production</a:t>
            </a:r>
          </a:p>
          <a:p>
            <a:pPr lvl="2">
              <a:defRPr/>
            </a:pPr>
            <a:r>
              <a:rPr lang="en-US" dirty="0" smtClean="0"/>
              <a:t>But some – especially high-tech manufacturers – need highly skilled, highly educated “</a:t>
            </a:r>
            <a:r>
              <a:rPr lang="en-US" dirty="0" smtClean="0">
                <a:solidFill>
                  <a:srgbClr val="FF0000"/>
                </a:solidFill>
              </a:rPr>
              <a:t>Post/Neo-</a:t>
            </a:r>
            <a:r>
              <a:rPr lang="en-US" dirty="0" err="1" smtClean="0">
                <a:solidFill>
                  <a:srgbClr val="FF0000"/>
                </a:solidFill>
              </a:rPr>
              <a:t>Fordist</a:t>
            </a:r>
            <a:r>
              <a:rPr lang="en-US" dirty="0" smtClean="0"/>
              <a:t>” labor</a:t>
            </a:r>
          </a:p>
          <a:p>
            <a:pPr lvl="2">
              <a:defRPr/>
            </a:pPr>
            <a:r>
              <a:rPr lang="en-US" dirty="0" smtClean="0"/>
              <a:t>Note that “high-wage” is </a:t>
            </a:r>
            <a:r>
              <a:rPr lang="en-US" u="sng" dirty="0" smtClean="0"/>
              <a:t>not</a:t>
            </a:r>
            <a:r>
              <a:rPr lang="en-US" dirty="0" smtClean="0"/>
              <a:t> the same as “labor-intensive”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900A2-1721-4507-8BE0-C27296633C32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/>
          <a:lstStyle/>
          <a:p>
            <a:pPr algn="l"/>
            <a:r>
              <a:rPr lang="en-US" dirty="0" smtClean="0"/>
              <a:t>Different Site Characteristics – Different Manufacturing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2880" y="3733800"/>
            <a:ext cx="4800600" cy="30632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Textiles are a </a:t>
            </a:r>
            <a:r>
              <a:rPr lang="en-US" b="1" u="sng" dirty="0" smtClean="0"/>
              <a:t>labor intensive</a:t>
            </a:r>
            <a:r>
              <a:rPr lang="en-US" dirty="0" smtClean="0"/>
              <a:t> industry – but some aspects require skilled labor, some unskilled.</a:t>
            </a:r>
          </a:p>
          <a:p>
            <a:r>
              <a:rPr lang="en-US" dirty="0" smtClean="0"/>
              <a:t>Transportation costs and proximity to markets are also factors in choosing manufacturing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D3770-9BFF-457B-AA81-4683AF21FD1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051" y="2428994"/>
            <a:ext cx="6329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Yarn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64698" y="2428994"/>
            <a:ext cx="82586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Fabric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35678" y="5941814"/>
            <a:ext cx="103906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Clothing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67885-04B6-4EA3-9264-64E6E99E3BD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Problems of Modern Industry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Stagnant demand:</a:t>
            </a:r>
          </a:p>
          <a:p>
            <a:pPr lvl="1">
              <a:lnSpc>
                <a:spcPct val="90000"/>
              </a:lnSpc>
            </a:pPr>
            <a:r>
              <a:rPr lang="en-US" sz="2000" b="0" smtClean="0"/>
              <a:t>The best markets for manufactured goods are in the developed world – but the population of </a:t>
            </a:r>
            <a:r>
              <a:rPr lang="en-US" sz="2000" smtClean="0">
                <a:solidFill>
                  <a:schemeClr val="tx1"/>
                </a:solidFill>
              </a:rPr>
              <a:t>the developed world isn't growing</a:t>
            </a:r>
            <a:r>
              <a:rPr lang="en-US" sz="2000" b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0" smtClean="0"/>
              <a:t>Demand for many consumer goods is stagnant because markets are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tx1"/>
                </a:solidFill>
              </a:rPr>
              <a:t>saturated </a:t>
            </a:r>
            <a:r>
              <a:rPr lang="en-US" sz="2000" b="0" smtClean="0"/>
              <a:t>– for many goods there is a limit to how much or how many consumers are willing to buy.</a:t>
            </a:r>
          </a:p>
          <a:p>
            <a:pPr lvl="1">
              <a:lnSpc>
                <a:spcPct val="90000"/>
              </a:lnSpc>
            </a:pPr>
            <a:r>
              <a:rPr lang="en-US" sz="2000" b="0" smtClean="0"/>
              <a:t>“</a:t>
            </a:r>
            <a:r>
              <a:rPr lang="en-US" sz="2000" smtClean="0">
                <a:solidFill>
                  <a:schemeClr val="tx1"/>
                </a:solidFill>
              </a:rPr>
              <a:t>The Decline of Shoddy</a:t>
            </a:r>
            <a:r>
              <a:rPr lang="en-US" sz="2000" b="0" smtClean="0"/>
              <a:t>” – increased global competition means that shoddy goods get replaced – but goods that don't break don't need to be replaced, so demand stays low.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Improved technology</a:t>
            </a:r>
            <a:r>
              <a:rPr lang="en-US" sz="2400" b="1" smtClean="0"/>
              <a:t> </a:t>
            </a:r>
            <a:r>
              <a:rPr lang="en-US" sz="2400" smtClean="0"/>
              <a:t>has increased demand for some products, but decreased demand for others.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Increased capacity</a:t>
            </a:r>
            <a:r>
              <a:rPr lang="en-US" sz="2400" b="1" smtClean="0"/>
              <a:t> at the global scale means increased competition – manufacturing is no longer concentrated in just a few countries – all the developed</a:t>
            </a:r>
            <a:r>
              <a:rPr lang="en-US" sz="2400" smtClean="0"/>
              <a:t> </a:t>
            </a:r>
            <a:r>
              <a:rPr lang="en-US" sz="2400" smtClean="0">
                <a:solidFill>
                  <a:schemeClr val="tx1"/>
                </a:solidFill>
              </a:rPr>
              <a:t>and many developing countries</a:t>
            </a:r>
            <a:r>
              <a:rPr lang="en-US" sz="2400" smtClean="0"/>
              <a:t> </a:t>
            </a:r>
            <a:r>
              <a:rPr lang="en-US" sz="2400" b="1" smtClean="0"/>
              <a:t>have advanced manufacturing capabilities.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E3610-6047-460E-865D-E1730523A44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Industrial Problems in </a:t>
            </a:r>
            <a:br>
              <a:rPr lang="en-US" dirty="0" smtClean="0"/>
            </a:br>
            <a:r>
              <a:rPr lang="en-US" u="sng" dirty="0" smtClean="0"/>
              <a:t>More</a:t>
            </a:r>
            <a:r>
              <a:rPr lang="en-US" dirty="0" smtClean="0"/>
              <a:t> Developed Countries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953000"/>
          </a:xfrm>
        </p:spPr>
        <p:txBody>
          <a:bodyPr/>
          <a:lstStyle/>
          <a:p>
            <a:r>
              <a:rPr lang="en-US" sz="4000" dirty="0" smtClean="0"/>
              <a:t>Trading Blocs (e.g. NAFTA, European Union):</a:t>
            </a:r>
          </a:p>
          <a:p>
            <a:pPr lvl="1"/>
            <a:r>
              <a:rPr lang="en-US" sz="3600" dirty="0" smtClean="0"/>
              <a:t>Trade </a:t>
            </a:r>
            <a:r>
              <a:rPr lang="en-US" sz="3600" dirty="0" smtClean="0">
                <a:solidFill>
                  <a:schemeClr val="tx1"/>
                </a:solidFill>
              </a:rPr>
              <a:t>within</a:t>
            </a:r>
            <a:r>
              <a:rPr lang="en-US" sz="3600" dirty="0" smtClean="0"/>
              <a:t> blocs is increased – but trade with the outside world may be decreased.</a:t>
            </a:r>
          </a:p>
          <a:p>
            <a:pPr lvl="1"/>
            <a:r>
              <a:rPr lang="en-US" sz="3600" dirty="0" smtClean="0"/>
              <a:t>Competition tends to take place </a:t>
            </a:r>
            <a:r>
              <a:rPr lang="en-US" sz="3600" dirty="0" smtClean="0">
                <a:solidFill>
                  <a:schemeClr val="tx1"/>
                </a:solidFill>
              </a:rPr>
              <a:t>between</a:t>
            </a:r>
            <a:r>
              <a:rPr lang="en-US" sz="3600" dirty="0" smtClean="0"/>
              <a:t> blocs rather than on a country-by-country basis.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358D5-4976-44F3-8526-911A7AB02BE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295400"/>
          </a:xfrm>
        </p:spPr>
        <p:txBody>
          <a:bodyPr/>
          <a:lstStyle/>
          <a:p>
            <a:pPr>
              <a:defRPr/>
            </a:pPr>
            <a:r>
              <a:rPr lang="en-US" smtClean="0"/>
              <a:t>Industrial Problems in </a:t>
            </a:r>
            <a:br>
              <a:rPr lang="en-US" smtClean="0"/>
            </a:br>
            <a:r>
              <a:rPr lang="en-US" u="sng" smtClean="0"/>
              <a:t>Less</a:t>
            </a:r>
            <a:r>
              <a:rPr lang="en-US" smtClean="0"/>
              <a:t> Developed Countries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" y="1600200"/>
            <a:ext cx="9022080" cy="51206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Distance from markets</a:t>
            </a:r>
            <a:r>
              <a:rPr lang="en-US" sz="4000" dirty="0" smtClean="0"/>
              <a:t> (remember the “core and periphery” model).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Lack of infrastructure</a:t>
            </a:r>
            <a:r>
              <a:rPr lang="en-US" sz="40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Lack of investment</a:t>
            </a:r>
            <a:r>
              <a:rPr lang="en-US" sz="40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Dominance by transnational corporations</a:t>
            </a:r>
            <a:r>
              <a:rPr lang="en-US" sz="40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Dependence on more developed countries (for supplies </a:t>
            </a:r>
            <a:r>
              <a:rPr lang="en-US" sz="3600" dirty="0" smtClean="0">
                <a:solidFill>
                  <a:schemeClr val="tx1"/>
                </a:solidFill>
              </a:rPr>
              <a:t>and</a:t>
            </a:r>
            <a:r>
              <a:rPr lang="en-US" sz="3600" dirty="0" smtClean="0"/>
              <a:t> markets).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Concentration on low-skilled labor.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The “race-to-the-bottom.”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5D8E7-CFA3-445C-B9C0-B50BB71658F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Industrial Revolution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Revolution</a:t>
            </a:r>
            <a:r>
              <a:rPr lang="en-US" sz="2800" b="1" dirty="0" smtClean="0"/>
              <a:t> is a misleading term – it was a </a:t>
            </a:r>
            <a:r>
              <a:rPr lang="en-US" sz="2800" b="1" dirty="0" smtClean="0">
                <a:solidFill>
                  <a:schemeClr val="tx1"/>
                </a:solidFill>
              </a:rPr>
              <a:t>process</a:t>
            </a:r>
            <a:r>
              <a:rPr lang="en-US" sz="2800" b="1" dirty="0" smtClean="0"/>
              <a:t>, not a single event.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The revolution happened because of a coming together of many social, economic, political and technological changes.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The revolution began in Great Britain around 1750 – why here?  Why then?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Changes in agriculture</a:t>
            </a:r>
            <a:r>
              <a:rPr lang="en-US" sz="2400" dirty="0" smtClean="0"/>
              <a:t> (new crops, new agricultural practices, new agricultural machines).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Changes in technology</a:t>
            </a:r>
            <a:r>
              <a:rPr lang="en-US" sz="2400" dirty="0" smtClean="0"/>
              <a:t> (especially the steam engine – </a:t>
            </a:r>
            <a:r>
              <a:rPr lang="en-US" sz="2400" u="sng" dirty="0" smtClean="0"/>
              <a:t>James Watt's </a:t>
            </a:r>
            <a:r>
              <a:rPr lang="en-US" sz="2400" dirty="0" smtClean="0"/>
              <a:t>improved model of 1769).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Changes in culture</a:t>
            </a:r>
            <a:r>
              <a:rPr lang="en-US" sz="2400" dirty="0" smtClean="0"/>
              <a:t> (the end of the guilds, the rise of </a:t>
            </a:r>
            <a:r>
              <a:rPr lang="en-US" sz="2400" u="sng" dirty="0" smtClean="0"/>
              <a:t>capitalism</a:t>
            </a:r>
            <a:r>
              <a:rPr lang="en-US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20126-4885-40FF-99C6-61E35991C7F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Industrial Problems in </a:t>
            </a:r>
            <a:br>
              <a:rPr lang="en-US" dirty="0" smtClean="0"/>
            </a:br>
            <a:r>
              <a:rPr lang="en-US" u="sng" dirty="0" smtClean="0"/>
              <a:t>Less</a:t>
            </a:r>
            <a:r>
              <a:rPr lang="en-US" dirty="0" smtClean="0"/>
              <a:t> Developed Countries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1676400"/>
            <a:ext cx="315468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Peripheral economies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Remember – as we discussed before, most foreign investment is </a:t>
            </a:r>
            <a:r>
              <a:rPr lang="en-US" b="0" dirty="0" smtClean="0">
                <a:solidFill>
                  <a:schemeClr val="tx1"/>
                </a:solidFill>
              </a:rPr>
              <a:t>between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developed countries</a:t>
            </a:r>
            <a:r>
              <a:rPr lang="en-US" b="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67C2E-F856-415D-ABE0-345F695AB05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Diffusion of the Revolution: By Industry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89444"/>
          </a:xfrm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Iron, steel and coal</a:t>
            </a:r>
            <a:r>
              <a:rPr lang="en-US" sz="2800" b="1" dirty="0" smtClean="0"/>
              <a:t> [more iron means more need for coal, which means more transportation, which means more use for iron, means better engineering, etc.]</a:t>
            </a:r>
          </a:p>
          <a:p>
            <a:pPr>
              <a:lnSpc>
                <a:spcPct val="105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Chemicals, textiles and food</a:t>
            </a:r>
            <a:r>
              <a:rPr lang="en-US" sz="2800" b="1" dirty="0" smtClean="0"/>
              <a:t> [new machines meant more cloth, which meant more need for dyes and bleaches, which meant more and better chemistry, which lead to new ways to preserve food, etc.]</a:t>
            </a:r>
          </a:p>
          <a:p>
            <a:pPr>
              <a:lnSpc>
                <a:spcPct val="105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Ceramics</a:t>
            </a:r>
            <a:r>
              <a:rPr lang="en-US" sz="2800" b="1" dirty="0" smtClean="0"/>
              <a:t> [new methods meant cheaper, better ceramics, which meant individual plates and bowls, which improved sanitation, which also lead to the development of ceramic sewer pipes, toilets, etc.]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19B13-E64C-4B4D-9415-E3F62F30E15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Elements of the Revolution</a:t>
            </a:r>
          </a:p>
        </p:txBody>
      </p:sp>
      <p:pic>
        <p:nvPicPr>
          <p:cNvPr id="7172" name="Picture 7" descr="coalbr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" b="3363"/>
          <a:stretch>
            <a:fillRect/>
          </a:stretch>
        </p:blipFill>
        <p:spPr bwMode="auto">
          <a:xfrm>
            <a:off x="4419600" y="3124200"/>
            <a:ext cx="4252913" cy="27622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191000" y="5867400"/>
            <a:ext cx="472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The iron bridge at Coalbrookdale</a:t>
            </a:r>
          </a:p>
        </p:txBody>
      </p:sp>
      <p:pic>
        <p:nvPicPr>
          <p:cNvPr id="7174" name="Picture 3" descr="w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43000"/>
            <a:ext cx="4587875" cy="33337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5" descr="canal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886200"/>
            <a:ext cx="3575050" cy="2489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3550" y="6170613"/>
            <a:ext cx="2368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Canal over river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86200" y="1370013"/>
            <a:ext cx="3938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James Watt’s steam engine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3581400" y="6412810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r>
              <a:rPr lang="en-US" sz="1200" i="1" dirty="0">
                <a:effectLst/>
              </a:rPr>
              <a:t>Source: Burke, James.  1985.  The Day the Universe Changed.  Boston: Little, Brown. ; http://www.pbs.org/wgbh/buildingbig/wonder/structure/iron_bridge.html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23" y="2148888"/>
            <a:ext cx="1979529" cy="13161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97771" y="3298686"/>
            <a:ext cx="217399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The iron bridge today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Diffusion of the Revolution: From the UK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3360" y="1565400"/>
            <a:ext cx="4114800" cy="515112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The revolution spread from Britain first to:</a:t>
            </a:r>
          </a:p>
          <a:p>
            <a:pPr lvl="1"/>
            <a:r>
              <a:rPr lang="en-US" sz="3600" dirty="0" smtClean="0"/>
              <a:t>Europe</a:t>
            </a:r>
          </a:p>
          <a:p>
            <a:pPr lvl="1"/>
            <a:r>
              <a:rPr lang="en-US" sz="3600" dirty="0" smtClean="0"/>
              <a:t>North America</a:t>
            </a:r>
          </a:p>
          <a:p>
            <a:pPr lvl="1"/>
            <a:r>
              <a:rPr lang="en-US" sz="3600" dirty="0" smtClean="0"/>
              <a:t>Eastern Europe</a:t>
            </a:r>
          </a:p>
          <a:p>
            <a:pPr lvl="1"/>
            <a:r>
              <a:rPr lang="en-US" sz="3600" dirty="0" smtClean="0"/>
              <a:t>East Asia</a:t>
            </a:r>
          </a:p>
          <a:p>
            <a:r>
              <a:rPr lang="en-US" sz="4000" dirty="0" smtClean="0"/>
              <a:t>And now – the rest of the world?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80BDA-5CCC-463F-9916-E30334BF8FA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94" y="2087880"/>
            <a:ext cx="3536870" cy="347472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74" y="5240513"/>
            <a:ext cx="1789748" cy="14760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9B0E8-373E-4818-AF23-44FB6A4B9AA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Industrial Regions of the World</a:t>
            </a:r>
          </a:p>
        </p:txBody>
      </p:sp>
      <p:pic>
        <p:nvPicPr>
          <p:cNvPr id="9220" name="Picture 3" descr="worldmf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7450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EE288-CA0E-4E51-A0F7-FD0E75CFBB3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North American Manufacturing</a:t>
            </a:r>
          </a:p>
        </p:txBody>
      </p:sp>
      <p:pic>
        <p:nvPicPr>
          <p:cNvPr id="10244" name="Picture 3" descr="usm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" b="1352"/>
          <a:stretch>
            <a:fillRect/>
          </a:stretch>
        </p:blipFill>
        <p:spPr bwMode="auto">
          <a:xfrm>
            <a:off x="1752600" y="1295400"/>
            <a:ext cx="5861050" cy="50974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228600"/>
            <a:ext cx="8336280" cy="1143000"/>
          </a:xfrm>
        </p:spPr>
        <p:txBody>
          <a:bodyPr/>
          <a:lstStyle/>
          <a:p>
            <a:r>
              <a:rPr lang="en-US" dirty="0" smtClean="0"/>
              <a:t>European Manufacturing Regions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65169-C21A-4AF6-81F2-6948010ED0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 descr="weuropem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1" y="1417319"/>
            <a:ext cx="3298260" cy="48228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europemf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" r="1437"/>
          <a:stretch>
            <a:fillRect/>
          </a:stretch>
        </p:blipFill>
        <p:spPr bwMode="auto">
          <a:xfrm>
            <a:off x="3764649" y="2205671"/>
            <a:ext cx="5181231" cy="324612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9683" y="6170613"/>
            <a:ext cx="235705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Western Europe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00233" y="5451791"/>
            <a:ext cx="351006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Eastern Europe &amp; Russia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h006">
  <a:themeElements>
    <a:clrScheme name="Arch006 1">
      <a:dk1>
        <a:srgbClr val="000000"/>
      </a:dk1>
      <a:lt1>
        <a:srgbClr val="FFFFFF"/>
      </a:lt1>
      <a:dk2>
        <a:srgbClr val="336699"/>
      </a:dk2>
      <a:lt2>
        <a:srgbClr val="FFCC66"/>
      </a:lt2>
      <a:accent1>
        <a:srgbClr val="66A3C2"/>
      </a:accent1>
      <a:accent2>
        <a:srgbClr val="53789D"/>
      </a:accent2>
      <a:accent3>
        <a:srgbClr val="ADB8CA"/>
      </a:accent3>
      <a:accent4>
        <a:srgbClr val="DADADA"/>
      </a:accent4>
      <a:accent5>
        <a:srgbClr val="B8CEDD"/>
      </a:accent5>
      <a:accent6>
        <a:srgbClr val="4A6C8E"/>
      </a:accent6>
      <a:hlink>
        <a:srgbClr val="628792"/>
      </a:hlink>
      <a:folHlink>
        <a:srgbClr val="3A4C5A"/>
      </a:folHlink>
    </a:clrScheme>
    <a:fontScheme name="Arch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Arch006 1">
        <a:dk1>
          <a:srgbClr val="000000"/>
        </a:dk1>
        <a:lt1>
          <a:srgbClr val="FFFFFF"/>
        </a:lt1>
        <a:dk2>
          <a:srgbClr val="336699"/>
        </a:dk2>
        <a:lt2>
          <a:srgbClr val="FFCC66"/>
        </a:lt2>
        <a:accent1>
          <a:srgbClr val="66A3C2"/>
        </a:accent1>
        <a:accent2>
          <a:srgbClr val="53789D"/>
        </a:accent2>
        <a:accent3>
          <a:srgbClr val="ADB8CA"/>
        </a:accent3>
        <a:accent4>
          <a:srgbClr val="DADADA"/>
        </a:accent4>
        <a:accent5>
          <a:srgbClr val="B8CEDD"/>
        </a:accent5>
        <a:accent6>
          <a:srgbClr val="4A6C8E"/>
        </a:accent6>
        <a:hlink>
          <a:srgbClr val="628792"/>
        </a:hlink>
        <a:folHlink>
          <a:srgbClr val="3A4C5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Designs\Arch006.pot</Template>
  <TotalTime>3185</TotalTime>
  <Words>2121</Words>
  <Application>Microsoft Office PowerPoint</Application>
  <PresentationFormat>On-screen Show (4:3)</PresentationFormat>
  <Paragraphs>249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Arch006</vt:lpstr>
      <vt:lpstr>Industry</vt:lpstr>
      <vt:lpstr>Origins of Industry</vt:lpstr>
      <vt:lpstr>The Industrial Revolution</vt:lpstr>
      <vt:lpstr>Diffusion of the Revolution: By Industry</vt:lpstr>
      <vt:lpstr>Elements of the Revolution</vt:lpstr>
      <vt:lpstr>Diffusion of the Revolution: From the UK</vt:lpstr>
      <vt:lpstr>Industrial Regions of the World</vt:lpstr>
      <vt:lpstr>North American Manufacturing</vt:lpstr>
      <vt:lpstr>European Manufacturing Regions</vt:lpstr>
      <vt:lpstr>East Asian Manufacturing</vt:lpstr>
      <vt:lpstr>Manufacturing Countries (nominal GDP), 2011 </vt:lpstr>
      <vt:lpstr>Emerging Industrial Regions: Mexico</vt:lpstr>
      <vt:lpstr>Emerging Industrial Regions: BRIC </vt:lpstr>
      <vt:lpstr>Emerging Industrial Regions: Other Regions</vt:lpstr>
      <vt:lpstr>Changing Industrial Location: The US</vt:lpstr>
      <vt:lpstr>“Right to Work”</vt:lpstr>
      <vt:lpstr>Industrial Location</vt:lpstr>
      <vt:lpstr>Industrial Location: Situation</vt:lpstr>
      <vt:lpstr>Changing Situation –   Changing Locations</vt:lpstr>
      <vt:lpstr>PowerPoint Presentation</vt:lpstr>
      <vt:lpstr>Transportation</vt:lpstr>
      <vt:lpstr>Break of Bulk Points</vt:lpstr>
      <vt:lpstr>“Just-in-Time”</vt:lpstr>
      <vt:lpstr>Industrial Location: Site</vt:lpstr>
      <vt:lpstr>Labor-intensive Industries</vt:lpstr>
      <vt:lpstr>Different Site Characteristics – Different Manufacturing</vt:lpstr>
      <vt:lpstr>Problems of Modern Industry</vt:lpstr>
      <vt:lpstr>Industrial Problems in  More Developed Countries</vt:lpstr>
      <vt:lpstr>Industrial Problems in  Less Developed Countries</vt:lpstr>
      <vt:lpstr>Industrial Problems in  Less Developed Countries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</dc:title>
  <dc:creator>default</dc:creator>
  <cp:lastModifiedBy>Christopher J Salamone</cp:lastModifiedBy>
  <cp:revision>114</cp:revision>
  <cp:lastPrinted>2012-11-05T21:14:00Z</cp:lastPrinted>
  <dcterms:created xsi:type="dcterms:W3CDTF">2003-06-25T04:17:39Z</dcterms:created>
  <dcterms:modified xsi:type="dcterms:W3CDTF">2014-02-27T22:39:50Z</dcterms:modified>
</cp:coreProperties>
</file>